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256" r:id="rId3"/>
    <p:sldId id="481" r:id="rId5"/>
    <p:sldId id="540" r:id="rId6"/>
    <p:sldId id="541" r:id="rId7"/>
    <p:sldId id="315" r:id="rId8"/>
    <p:sldId id="304" r:id="rId9"/>
    <p:sldId id="723" r:id="rId10"/>
    <p:sldId id="602" r:id="rId11"/>
    <p:sldId id="670" r:id="rId12"/>
    <p:sldId id="724" r:id="rId13"/>
    <p:sldId id="758" r:id="rId14"/>
    <p:sldId id="666" r:id="rId15"/>
    <p:sldId id="667" r:id="rId16"/>
    <p:sldId id="669" r:id="rId17"/>
    <p:sldId id="755" r:id="rId18"/>
    <p:sldId id="757" r:id="rId19"/>
    <p:sldId id="599" r:id="rId20"/>
    <p:sldId id="452" r:id="rId21"/>
    <p:sldId id="702" r:id="rId22"/>
    <p:sldId id="703" r:id="rId23"/>
    <p:sldId id="698" r:id="rId24"/>
    <p:sldId id="437" r:id="rId25"/>
    <p:sldId id="665" r:id="rId26"/>
    <p:sldId id="701" r:id="rId27"/>
    <p:sldId id="693" r:id="rId28"/>
    <p:sldId id="726" r:id="rId29"/>
    <p:sldId id="727" r:id="rId30"/>
    <p:sldId id="753" r:id="rId31"/>
    <p:sldId id="704" r:id="rId32"/>
    <p:sldId id="706" r:id="rId33"/>
    <p:sldId id="700" r:id="rId34"/>
    <p:sldId id="431" r:id="rId35"/>
    <p:sldId id="643" r:id="rId36"/>
    <p:sldId id="644" r:id="rId37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6FF"/>
    <a:srgbClr val="DB5150"/>
    <a:srgbClr val="3D3A3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0" autoAdjust="0"/>
    <p:restoredTop sz="94660" autoAdjust="0"/>
  </p:normalViewPr>
  <p:slideViewPr>
    <p:cSldViewPr>
      <p:cViewPr>
        <p:scale>
          <a:sx n="125" d="100"/>
          <a:sy n="125" d="100"/>
        </p:scale>
        <p:origin x="1494" y="870"/>
      </p:cViewPr>
      <p:guideLst>
        <p:guide orient="horz" pos="2072"/>
        <p:guide pos="3829"/>
      </p:guideLst>
    </p:cSldViewPr>
  </p:slideViewPr>
  <p:outlineViewPr>
    <p:cViewPr>
      <p:scale>
        <a:sx n="33" d="100"/>
        <a:sy n="33" d="100"/>
      </p:scale>
      <p:origin x="0" y="-11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372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BC803-7D80-40ED-AFB9-C7C1BCF83C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A7DF3-FE76-4671-8755-15E2B16FB4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E52F8-D714-4CDD-BF33-F8F7FFFD7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9.png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.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内容+副标题-无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3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2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4810" y="627172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强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描述已自动生成"/>
          <p:cNvPicPr>
            <a:picLocks noChangeAspect="1"/>
          </p:cNvPicPr>
          <p:nvPr/>
        </p:nvPicPr>
        <p:blipFill>
          <a:blip r:embed="rId2" cstate="screen">
            <a:alphaModFix amt="85000"/>
          </a:blip>
          <a:stretch>
            <a:fillRect/>
          </a:stretch>
        </p:blipFill>
        <p:spPr>
          <a:xfrm>
            <a:off x="188594" y="0"/>
            <a:ext cx="6108927" cy="6858000"/>
          </a:xfrm>
          <a:prstGeom prst="rect">
            <a:avLst/>
          </a:prstGeom>
        </p:spPr>
      </p:pic>
      <p:pic>
        <p:nvPicPr>
          <p:cNvPr id="7" name="Picture 7" descr="PPT-3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占位符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10" y="2170937"/>
            <a:ext cx="2239369" cy="2239369"/>
          </a:xfrm>
          <a:prstGeom prst="rect">
            <a:avLst/>
          </a:prstGeom>
        </p:spPr>
      </p:pic>
      <p:pic>
        <p:nvPicPr>
          <p:cNvPr id="14" name="图片 13" descr="资源 2@2x-8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15" name="图片 14" descr="徽标&#10;&#10;低可信度描述已自动生成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7524754" y="2829601"/>
            <a:ext cx="3924295" cy="666074"/>
          </a:xfrm>
        </p:spPr>
        <p:txBody>
          <a:bodyPr anchor="b" anchorCtr="0"/>
          <a:lstStyle>
            <a:lvl1pPr algn="l">
              <a:defRPr lang="zh-CN" altLang="en-US" sz="3600" b="1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560483" y="3519846"/>
            <a:ext cx="3888565" cy="374458"/>
          </a:xfrm>
        </p:spPr>
        <p:txBody>
          <a:bodyPr anchor="t" anchorCtr="0"/>
          <a:lstStyle>
            <a:lvl1pPr marL="0" indent="0" algn="l"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2153910" y="2170937"/>
            <a:ext cx="2237115" cy="22470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dirty="0" smtClean="0"/>
              <a:t>点击图片符号替换图片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32" name="矩形 3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2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封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38198" y="1"/>
            <a:ext cx="11353802" cy="6857999"/>
          </a:xfrm>
          <a:custGeom>
            <a:avLst/>
            <a:gdLst>
              <a:gd name="connsiteX0" fmla="*/ 74218 w 11353802"/>
              <a:gd name="connsiteY0" fmla="*/ 0 h 6857999"/>
              <a:gd name="connsiteX1" fmla="*/ 11353802 w 11353802"/>
              <a:gd name="connsiteY1" fmla="*/ 0 h 6857999"/>
              <a:gd name="connsiteX2" fmla="*/ 11353802 w 11353802"/>
              <a:gd name="connsiteY2" fmla="*/ 6857999 h 6857999"/>
              <a:gd name="connsiteX3" fmla="*/ 2532428 w 11353802"/>
              <a:gd name="connsiteY3" fmla="*/ 6857999 h 6857999"/>
              <a:gd name="connsiteX4" fmla="*/ 2309453 w 11353802"/>
              <a:gd name="connsiteY4" fmla="*/ 6645412 h 6857999"/>
              <a:gd name="connsiteX5" fmla="*/ 0 w 11353802"/>
              <a:gd name="connsiteY5" fmla="*/ 1069897 h 6857999"/>
              <a:gd name="connsiteX6" fmla="*/ 40709 w 11353802"/>
              <a:gd name="connsiteY6" fmla="*/ 26370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74218" y="0"/>
                </a:moveTo>
                <a:lnTo>
                  <a:pt x="11353802" y="0"/>
                </a:lnTo>
                <a:lnTo>
                  <a:pt x="11353802" y="6857999"/>
                </a:lnTo>
                <a:lnTo>
                  <a:pt x="2532428" y="6857999"/>
                </a:lnTo>
                <a:lnTo>
                  <a:pt x="2309453" y="6645412"/>
                </a:lnTo>
                <a:cubicBezTo>
                  <a:pt x="882555" y="5218514"/>
                  <a:pt x="0" y="3247272"/>
                  <a:pt x="0" y="1069897"/>
                </a:cubicBezTo>
                <a:cubicBezTo>
                  <a:pt x="0" y="797726"/>
                  <a:pt x="13790" y="528775"/>
                  <a:pt x="40709" y="263705"/>
                </a:cubicBezTo>
                <a:close/>
              </a:path>
            </a:pathLst>
          </a:custGeom>
          <a:solidFill>
            <a:schemeClr val="bg1">
              <a:lumMod val="95000"/>
              <a:alpha val="0"/>
            </a:schemeClr>
          </a:solidFill>
        </p:spPr>
      </p:pic>
      <p:sp>
        <p:nvSpPr>
          <p:cNvPr id="7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 flipH="1" flipV="1">
            <a:off x="838198" y="0"/>
            <a:ext cx="11371033" cy="6858000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C11B2B">
                  <a:alpha val="0"/>
                </a:srgbClr>
              </a:gs>
              <a:gs pos="12000">
                <a:srgbClr val="BD1829">
                  <a:alpha val="7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grpSp>
        <p:nvGrpSpPr>
          <p:cNvPr id="8" name="Group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7686675" y="1522508"/>
            <a:ext cx="3626710" cy="3810837"/>
            <a:chOff x="6096000" y="1038950"/>
            <a:chExt cx="3624666" cy="3808689"/>
          </a:xfrm>
          <a:solidFill>
            <a:schemeClr val="bg1">
              <a:alpha val="50000"/>
            </a:schemeClr>
          </a:solidFill>
        </p:grpSpPr>
        <p:sp>
          <p:nvSpPr>
            <p:cNvPr id="9" name="Half Frame 16"/>
            <p:cNvSpPr/>
            <p:nvPr/>
          </p:nvSpPr>
          <p:spPr>
            <a:xfrm>
              <a:off x="6096000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Half Frame 17"/>
            <p:cNvSpPr/>
            <p:nvPr/>
          </p:nvSpPr>
          <p:spPr>
            <a:xfrm flipV="1">
              <a:off x="6096000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Half Frame 18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Half Frame 19"/>
            <p:cNvSpPr/>
            <p:nvPr/>
          </p:nvSpPr>
          <p:spPr>
            <a:xfrm flipH="1" flipV="1">
              <a:off x="9446078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3960" y="6170296"/>
            <a:ext cx="1899362" cy="510559"/>
            <a:chOff x="363960" y="6170296"/>
            <a:chExt cx="1899362" cy="510559"/>
          </a:xfrm>
        </p:grpSpPr>
        <p:pic>
          <p:nvPicPr>
            <p:cNvPr id="13" name="图片 12" descr="资源 2@2x-81"/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30000" detail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405" y="6170296"/>
              <a:ext cx="1550035" cy="241935"/>
            </a:xfrm>
            <a:prstGeom prst="rect">
              <a:avLst/>
            </a:prstGeom>
          </p:spPr>
        </p:pic>
        <p:pic>
          <p:nvPicPr>
            <p:cNvPr id="14" name="图片 13" descr="徽标&#10;&#10;低可信度描述已自动生成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363960" y="6412231"/>
              <a:ext cx="1899362" cy="268624"/>
            </a:xfrm>
            <a:prstGeom prst="rect">
              <a:avLst/>
            </a:prstGeom>
          </p:spPr>
        </p:pic>
      </p:grpSp>
      <p:pic>
        <p:nvPicPr>
          <p:cNvPr id="15" name="图片 14" descr="文本&#10;&#10;描述已自动生成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7686675" y="1474883"/>
            <a:ext cx="3987377" cy="4209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封首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/>
          <p:cNvSpPr>
            <a:spLocks noGrp="1"/>
          </p:cNvSpPr>
          <p:nvPr/>
        </p:nvSpPr>
        <p:spPr>
          <a:xfrm>
            <a:off x="11113770" y="6512560"/>
            <a:ext cx="772795" cy="28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佑驾创新</a:t>
            </a:r>
            <a:endParaRPr lang="zh-CN" altLang="en-US" dirty="0">
              <a:solidFill>
                <a:schemeClr val="bg1">
                  <a:lumMod val="75000"/>
                </a:schemeClr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66350" y="254000"/>
            <a:ext cx="19392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让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汽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车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感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世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界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2" name="图片占位符 5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flipH="1">
            <a:off x="6810102" y="2"/>
            <a:ext cx="5381897" cy="6857999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  <a:alpha val="0"/>
            </a:schemeClr>
          </a:solidFill>
        </p:spPr>
      </p:pic>
      <p:sp>
        <p:nvSpPr>
          <p:cNvPr id="13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 flipH="1">
            <a:off x="6810103" y="1"/>
            <a:ext cx="5399128" cy="6857999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C11B2B">
                  <a:alpha val="0"/>
                </a:srgbClr>
              </a:gs>
              <a:gs pos="12000">
                <a:srgbClr val="BD1829">
                  <a:alpha val="6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grpSp>
        <p:nvGrpSpPr>
          <p:cNvPr id="14" name="Group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7686675" y="1522508"/>
            <a:ext cx="3626710" cy="3810837"/>
            <a:chOff x="6096000" y="1038950"/>
            <a:chExt cx="3624666" cy="3808689"/>
          </a:xfrm>
          <a:solidFill>
            <a:schemeClr val="bg1">
              <a:alpha val="50000"/>
            </a:schemeClr>
          </a:solidFill>
        </p:grpSpPr>
        <p:sp>
          <p:nvSpPr>
            <p:cNvPr id="15" name="Half Frame 16"/>
            <p:cNvSpPr/>
            <p:nvPr/>
          </p:nvSpPr>
          <p:spPr>
            <a:xfrm>
              <a:off x="6096000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Half Frame 17"/>
            <p:cNvSpPr/>
            <p:nvPr/>
          </p:nvSpPr>
          <p:spPr>
            <a:xfrm flipV="1">
              <a:off x="6096000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Half Frame 18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Half Frame 19"/>
            <p:cNvSpPr/>
            <p:nvPr/>
          </p:nvSpPr>
          <p:spPr>
            <a:xfrm flipH="1" flipV="1">
              <a:off x="9446078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23" name="图片 22" descr="文本&#10;&#10;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975536" y="1417691"/>
            <a:ext cx="3524631" cy="4209052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ctrTitle" hasCustomPrompt="1"/>
          </p:nvPr>
        </p:nvSpPr>
        <p:spPr>
          <a:xfrm>
            <a:off x="824994" y="2676880"/>
            <a:ext cx="5985107" cy="832782"/>
          </a:xfrm>
        </p:spPr>
        <p:txBody>
          <a:bodyPr anchor="b">
            <a:noAutofit/>
          </a:bodyPr>
          <a:lstStyle>
            <a:lvl1pPr algn="l">
              <a:defRPr lang="zh-CN" altLang="en-US" sz="4800" b="0" i="0" u="none" kern="1200" baseline="0" dirty="0">
                <a:solidFill>
                  <a:schemeClr val="bg2">
                    <a:lumMod val="25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此处填写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2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24680" y="3955489"/>
            <a:ext cx="5149400" cy="369332"/>
          </a:xfrm>
        </p:spPr>
        <p:txBody>
          <a:bodyPr anchor="ctr">
            <a:noAutofit/>
          </a:bodyPr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此处填写副标题，如：姓名</a:t>
            </a:r>
            <a:endParaRPr lang="zh-CN" altLang="en-US" dirty="0"/>
          </a:p>
        </p:txBody>
      </p:sp>
      <p:sp>
        <p:nvSpPr>
          <p:cNvPr id="33" name="内容占位符 32"/>
          <p:cNvSpPr>
            <a:spLocks noGrp="1"/>
          </p:cNvSpPr>
          <p:nvPr>
            <p:ph sz="quarter" idx="10" hasCustomPrompt="1"/>
          </p:nvPr>
        </p:nvSpPr>
        <p:spPr>
          <a:xfrm>
            <a:off x="822688" y="4461030"/>
            <a:ext cx="5151392" cy="369332"/>
          </a:xfrm>
        </p:spPr>
        <p:txBody>
          <a:bodyPr anchor="ctr">
            <a:noAutofit/>
          </a:bodyPr>
          <a:lstStyle>
            <a:lvl1pPr marL="0" indent="0"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 smtClean="0"/>
              <a:t>此处填写第二个副标题，如：日期</a:t>
            </a:r>
            <a:r>
              <a:rPr lang="en-US" altLang="zh-CN" dirty="0" smtClean="0"/>
              <a:t>/</a:t>
            </a:r>
            <a:r>
              <a:rPr lang="zh-CN" altLang="en-US" dirty="0" smtClean="0"/>
              <a:t>联系方式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188592" y="6544983"/>
            <a:ext cx="6316076" cy="255232"/>
          </a:xfrm>
        </p:spPr>
        <p:txBody>
          <a:bodyPr anchor="ctr"/>
          <a:lstStyle>
            <a:lvl1pPr marL="0" indent="0">
              <a:buNone/>
              <a:defRPr lang="zh-CN" altLang="en-US" sz="1200" b="0" i="0" u="none" kern="1200" baseline="0" dirty="0" smtClean="0">
                <a:solidFill>
                  <a:srgbClr val="3D3A39"/>
                </a:solidFill>
                <a:effectLst/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</a:lstStyle>
          <a:p>
            <a:pPr lvl="0"/>
            <a:r>
              <a:rPr lang="zh-CN" altLang="en-US" dirty="0" smtClean="0"/>
              <a:t>此处填写保密等级，默认“</a:t>
            </a:r>
            <a:r>
              <a:rPr lang="en-US" altLang="zh-CN" dirty="0" smtClean="0"/>
              <a:t>MINIEYE</a:t>
            </a:r>
            <a:r>
              <a:rPr lang="zh-CN" altLang="en-US" dirty="0" smtClean="0"/>
              <a:t>机密”（共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个层级：绝密</a:t>
            </a:r>
            <a:r>
              <a:rPr lang="en-US" altLang="zh-CN" dirty="0" smtClean="0"/>
              <a:t>/</a:t>
            </a:r>
            <a:r>
              <a:rPr lang="zh-CN" altLang="en-US" dirty="0" smtClean="0"/>
              <a:t>机密</a:t>
            </a:r>
            <a:r>
              <a:rPr lang="en-US" altLang="zh-CN" dirty="0" smtClean="0"/>
              <a:t>/</a:t>
            </a:r>
            <a:r>
              <a:rPr lang="zh-CN" altLang="en-US" dirty="0" smtClean="0"/>
              <a:t>保密）。不得空缺！</a:t>
            </a:r>
            <a:endParaRPr lang="zh-CN" altLang="en-US" dirty="0"/>
          </a:p>
        </p:txBody>
      </p:sp>
      <p:pic>
        <p:nvPicPr>
          <p:cNvPr id="24" name="图片 23" descr="资源 2@2x-8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495" y="257175"/>
            <a:ext cx="1550035" cy="241935"/>
          </a:xfrm>
          <a:prstGeom prst="rect">
            <a:avLst/>
          </a:prstGeom>
        </p:spPr>
      </p:pic>
      <p:pic>
        <p:nvPicPr>
          <p:cNvPr id="27" name="图片 26" descr="徽标&#10;&#10;低可信度描述已自动生成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31575" y="491263"/>
            <a:ext cx="1899362" cy="268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6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>
            <a:alphaModFix amt="85000"/>
          </a:blip>
          <a:srcRect/>
          <a:stretch>
            <a:fillRect/>
          </a:stretch>
        </p:blipFill>
        <p:spPr>
          <a:xfrm>
            <a:off x="0" y="0"/>
            <a:ext cx="3888637" cy="6858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9525">
            <a:noFill/>
          </a:ln>
        </p:spPr>
      </p:pic>
      <p:pic>
        <p:nvPicPr>
          <p:cNvPr id="7" name="Picture 19" descr="PPT-2-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" name="Group 7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476044" y="1314450"/>
            <a:ext cx="2819125" cy="4085941"/>
            <a:chOff x="6781862" y="1038950"/>
            <a:chExt cx="2938804" cy="4259400"/>
          </a:xfrm>
          <a:solidFill>
            <a:schemeClr val="bg1">
              <a:alpha val="50000"/>
            </a:schemeClr>
          </a:solidFill>
        </p:grpSpPr>
        <p:sp>
          <p:nvSpPr>
            <p:cNvPr id="11" name="Half Frame 73"/>
            <p:cNvSpPr/>
            <p:nvPr/>
          </p:nvSpPr>
          <p:spPr>
            <a:xfrm>
              <a:off x="6781862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Half Frame 74"/>
            <p:cNvSpPr/>
            <p:nvPr/>
          </p:nvSpPr>
          <p:spPr>
            <a:xfrm flipV="1">
              <a:off x="6781862" y="5023762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Half Frame 75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Half Frame 76"/>
            <p:cNvSpPr/>
            <p:nvPr/>
          </p:nvSpPr>
          <p:spPr>
            <a:xfrm flipH="1" flipV="1">
              <a:off x="9446078" y="5023762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15" name="图片 14" descr="图标&#10;&#10;描述已自动生成"/>
          <p:cNvPicPr>
            <a:picLocks noChangeAspect="1"/>
          </p:cNvPicPr>
          <p:nvPr/>
        </p:nvPicPr>
        <p:blipFill>
          <a:blip r:embed="rId4" cstate="screen">
            <a:alphaModFix amt="35000"/>
          </a:blip>
          <a:stretch>
            <a:fillRect/>
          </a:stretch>
        </p:blipFill>
        <p:spPr>
          <a:xfrm>
            <a:off x="695569" y="2180251"/>
            <a:ext cx="2497497" cy="2497497"/>
          </a:xfrm>
          <a:prstGeom prst="rect">
            <a:avLst/>
          </a:prstGeom>
        </p:spPr>
      </p:pic>
      <p:pic>
        <p:nvPicPr>
          <p:cNvPr id="18" name="图片 17" descr="资源 2@2x-8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19" name="图片 18" descr="文本&#10;&#10;描述已自动生成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270671" y="1324474"/>
            <a:ext cx="3347291" cy="4209052"/>
          </a:xfrm>
          <a:prstGeom prst="rect">
            <a:avLst/>
          </a:prstGeom>
        </p:spPr>
      </p:pic>
      <p:pic>
        <p:nvPicPr>
          <p:cNvPr id="20" name="图片 19" descr="徽标&#10;&#10;低可信度描述已自动生成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35" name="标题 1"/>
          <p:cNvSpPr>
            <a:spLocks noGrp="1"/>
          </p:cNvSpPr>
          <p:nvPr>
            <p:ph type="ctrTitle" hasCustomPrompt="1"/>
          </p:nvPr>
        </p:nvSpPr>
        <p:spPr>
          <a:xfrm>
            <a:off x="5729337" y="1600345"/>
            <a:ext cx="5110113" cy="579442"/>
          </a:xfrm>
        </p:spPr>
        <p:txBody>
          <a:bodyPr anchor="b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点击添加标题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0" hasCustomPrompt="1"/>
          </p:nvPr>
        </p:nvSpPr>
        <p:spPr>
          <a:xfrm>
            <a:off x="5729336" y="2303126"/>
            <a:ext cx="5110113" cy="707886"/>
          </a:xfrm>
        </p:spPr>
        <p:txBody>
          <a:bodyPr wrap="square">
            <a:spAutoFit/>
          </a:bodyPr>
          <a:lstStyle>
            <a:lvl1pPr mar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pPr lvl="0"/>
            <a:r>
              <a:rPr lang="zh-CN" altLang="en-US" dirty="0" smtClean="0"/>
              <a:t>点击此处添加正文</a:t>
            </a:r>
            <a:endParaRPr lang="en-US" altLang="zh-CN" dirty="0" smtClean="0"/>
          </a:p>
        </p:txBody>
      </p:sp>
      <p:sp>
        <p:nvSpPr>
          <p:cNvPr id="3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章节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4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0" y="1"/>
            <a:ext cx="12192000" cy="296227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9525">
            <a:noFill/>
          </a:ln>
        </p:spPr>
      </p:pic>
      <p:pic>
        <p:nvPicPr>
          <p:cNvPr id="7" name="Picture 7" descr="PPT-3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2"/>
            <a:ext cx="12192000" cy="2962273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81000">
                <a:srgbClr val="C11B2B">
                  <a:alpha val="0"/>
                </a:srgbClr>
              </a:gs>
              <a:gs pos="19000">
                <a:srgbClr val="BD1829">
                  <a:alpha val="8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pic>
        <p:nvPicPr>
          <p:cNvPr id="13" name="图片 12" descr="徽标&#10;&#10;描述已自动生成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24713" y="1010752"/>
            <a:ext cx="10875924" cy="1282943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ctrTitle" hasCustomPrompt="1"/>
          </p:nvPr>
        </p:nvSpPr>
        <p:spPr>
          <a:xfrm>
            <a:off x="1511389" y="4413833"/>
            <a:ext cx="9775735" cy="666074"/>
          </a:xfrm>
        </p:spPr>
        <p:txBody>
          <a:bodyPr anchor="t" anchorCtr="0">
            <a:spAutoFit/>
          </a:bodyPr>
          <a:lstStyle>
            <a:lvl1pPr algn="l">
              <a:defRPr lang="zh-CN" altLang="en-US" sz="3600" b="1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49488" y="3848100"/>
            <a:ext cx="7423062" cy="520765"/>
          </a:xfrm>
        </p:spPr>
        <p:txBody>
          <a:bodyPr anchor="b" anchorCtr="0"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8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9" name="矩形 28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2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66935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大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854010"/>
            <a:ext cx="10601326" cy="5219129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-无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1" name="矩形 20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1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+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9609" y="1148288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66935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大量内容+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4810" y="627172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04451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5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altLang="zh-CN"/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BB962C8B-B14F-4D97-AF65-F5344CB8AC3E}" type="datetimeFigureOut">
              <a:rPr lang="zh-CN" altLang="en-US" dirty="0">
                <a:latin typeface="Calibri" panose="020F0502020204030204" pitchFamily="2" charset="0"/>
              </a:rPr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5120" y="1710055"/>
            <a:ext cx="6958965" cy="832485"/>
          </a:xfrm>
        </p:spPr>
        <p:txBody>
          <a:bodyPr/>
          <a:lstStyle/>
          <a:p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Mviz工具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介绍和使用方法</a:t>
            </a:r>
            <a:endParaRPr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MINIEYE</a:t>
            </a:r>
            <a:r>
              <a:rPr lang="zh-CN" altLang="en-US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保密</a:t>
            </a:r>
            <a:endParaRPr lang="zh-CN" altLang="en-US" dirty="0"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7" name="副标题 6"/>
          <p:cNvSpPr/>
          <p:nvPr>
            <p:ph type="subTitle" idx="1"/>
          </p:nvPr>
        </p:nvSpPr>
        <p:spPr>
          <a:xfrm>
            <a:off x="1386840" y="4326255"/>
            <a:ext cx="4037965" cy="369570"/>
          </a:xfrm>
        </p:spPr>
        <p:txBody>
          <a:bodyPr/>
          <a:p>
            <a:pPr algn="l"/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 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分享人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 :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张成雨</a:t>
            </a:r>
            <a:endParaRPr>
              <a:solidFill>
                <a:srgbClr val="3D3A39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8" name="副标题 6"/>
          <p:cNvSpPr/>
          <p:nvPr/>
        </p:nvSpPr>
        <p:spPr>
          <a:xfrm>
            <a:off x="1399540" y="4743450"/>
            <a:ext cx="4279265" cy="38354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lvl="1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日期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：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2023.11.28</a:t>
            </a:r>
            <a:endParaRPr lang="en-US" altLang="zh-CN">
              <a:solidFill>
                <a:srgbClr val="3D3A39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2.2 mviz_record </a:t>
            </a:r>
            <a:endParaRPr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4155" y="1845310"/>
            <a:ext cx="6664325" cy="41795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8305" y="1543050"/>
            <a:ext cx="433006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按照topic名字存储对应的L2格式数据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东文宋体" charset="0"/>
            </a:pP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endParaRPr lang="en-US" altLang="zh-CN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6545" y="836295"/>
            <a:ext cx="533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数据展示：将libflow接收到的数据存成L2格式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0060" y="3141980"/>
            <a:ext cx="43300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扩展性强：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只要增加配置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 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改动些许代码即可满足新增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pb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的采集需求</a:t>
            </a:r>
            <a:endParaRPr lang="en-US" altLang="zh-CN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0060" y="4653280"/>
            <a:ext cx="43300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支持多种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topic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：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东文宋体" charset="0"/>
            </a:pPr>
            <a:r>
              <a:rPr 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32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类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topic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的存储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3432175" y="3429000"/>
            <a:ext cx="1871980" cy="1644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2.3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mviz_dispaly</a:t>
            </a:r>
            <a:endParaRPr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pic>
        <p:nvPicPr>
          <p:cNvPr id="2" name="图片 1" descr="mviz_apa_show 方案-流程图"/>
          <p:cNvPicPr>
            <a:picLocks noChangeAspect="1"/>
          </p:cNvPicPr>
          <p:nvPr/>
        </p:nvPicPr>
        <p:blipFill>
          <a:blip r:embed="rId1"/>
          <a:srcRect l="14832"/>
          <a:stretch>
            <a:fillRect/>
          </a:stretch>
        </p:blipFill>
        <p:spPr>
          <a:xfrm>
            <a:off x="1991995" y="1448435"/>
            <a:ext cx="9086850" cy="4945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5915" y="693420"/>
            <a:ext cx="8940165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基于ros rviz开发</a:t>
            </a:r>
            <a:endParaRPr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1. 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RViz是ROS的可视化工具，可以显示机器人模型、传感器数据、地图等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2.4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mviz_display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界面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2175" y="1268730"/>
            <a:ext cx="8415020" cy="46596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9425" y="1268730"/>
            <a:ext cx="296037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图像区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：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四路鱼眼图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+freespace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同步显示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2.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鸟瞰图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车位同步显示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8790" y="3571875"/>
            <a:ext cx="2960370" cy="2153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marker区：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定位轨迹实时显示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2.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规划轨迹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车身轨迹显示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3.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全局坐标系车位显示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属性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显示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4. gridmap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实时显示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5.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空间车位显示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  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7830185" y="693420"/>
            <a:ext cx="3304540" cy="565213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20" name="Rectangles 19"/>
          <p:cNvSpPr/>
          <p:nvPr/>
        </p:nvSpPr>
        <p:spPr>
          <a:xfrm>
            <a:off x="480060" y="693420"/>
            <a:ext cx="6605270" cy="565213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2.5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mviz_plugin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23" name="内容占位符 4"/>
          <p:cNvSpPr>
            <a:spLocks noGrp="1"/>
          </p:cNvSpPr>
          <p:nvPr/>
        </p:nvSpPr>
        <p:spPr>
          <a:xfrm>
            <a:off x="577850" y="2343785"/>
            <a:ext cx="2811780" cy="113093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rviz_car_state_gui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   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底盘数据，控制数据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234" r="3605"/>
          <a:stretch>
            <a:fillRect/>
          </a:stretch>
        </p:blipFill>
        <p:spPr>
          <a:xfrm>
            <a:off x="767715" y="3141345"/>
            <a:ext cx="2703830" cy="3114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295775" y="234378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rviz_uss_radar_gui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超声波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雷达</a:t>
            </a:r>
            <a:endParaRPr 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2000" r="4811"/>
          <a:stretch>
            <a:fillRect/>
          </a:stretch>
        </p:blipFill>
        <p:spPr>
          <a:xfrm>
            <a:off x="4367530" y="3352165"/>
            <a:ext cx="2484755" cy="171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1234"/>
          <a:stretch>
            <a:fillRect/>
          </a:stretch>
        </p:blipFill>
        <p:spPr>
          <a:xfrm>
            <a:off x="8110855" y="2777490"/>
            <a:ext cx="2287905" cy="6096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039100" y="1841500"/>
            <a:ext cx="2715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3. rviz_record_bag_gui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(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预留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)</a:t>
            </a:r>
            <a:endParaRPr 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913765" y="1380490"/>
            <a:ext cx="2060575" cy="9975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libflow</a:t>
            </a:r>
            <a:r>
              <a: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订阅数据转换</a:t>
            </a:r>
            <a:r>
              <a:rPr lang="en-US" altLang="zh-CN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rosmsg</a:t>
            </a:r>
            <a:r>
              <a: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，发布到</a:t>
            </a:r>
            <a:r>
              <a:rPr lang="en-US" altLang="zh-CN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ros</a:t>
            </a:r>
            <a:endParaRPr lang="en-US" altLang="zh-CN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225290" y="1635125"/>
            <a:ext cx="1728470" cy="504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>
                <a:latin typeface="AR PL UKai CN" panose="02000503000000000000" charset="-122"/>
                <a:ea typeface="AR PL UKai CN" panose="02000503000000000000" charset="-122"/>
              </a:rPr>
              <a:t>插件订阅显示</a:t>
            </a:r>
            <a:endParaRPr lang="zh-CN">
              <a:latin typeface="AR PL UKai CN" panose="02000503000000000000" charset="-122"/>
              <a:ea typeface="AR PL UKai CN" panose="02000503000000000000" charset="-122"/>
            </a:endParaRPr>
          </a:p>
        </p:txBody>
      </p:sp>
      <p:cxnSp>
        <p:nvCxnSpPr>
          <p:cNvPr id="15" name="Straight Arrow Connector 14"/>
          <p:cNvCxnSpPr>
            <a:stCxn id="10" idx="3"/>
            <a:endCxn id="14" idx="1"/>
          </p:cNvCxnSpPr>
          <p:nvPr/>
        </p:nvCxnSpPr>
        <p:spPr>
          <a:xfrm>
            <a:off x="2974340" y="1879600"/>
            <a:ext cx="125095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623570" y="836930"/>
            <a:ext cx="1242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 PL UKai CN" panose="02000503000000000000" charset="-122"/>
                <a:ea typeface="AR PL UKai CN" panose="02000503000000000000" charset="-122"/>
              </a:rPr>
              <a:t>显示插件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110855" y="9093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AR PL UKai CN" panose="02000503000000000000" charset="-122"/>
                <a:ea typeface="AR PL UKai CN" panose="02000503000000000000" charset="-122"/>
              </a:rPr>
              <a:t>控制插件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9120505" y="1557020"/>
            <a:ext cx="2362200" cy="439102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6309360" y="1557020"/>
            <a:ext cx="2148840" cy="439102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3429000" y="1485265"/>
            <a:ext cx="2290445" cy="439102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53" name="圆角矩形 52"/>
          <p:cNvSpPr/>
          <p:nvPr/>
        </p:nvSpPr>
        <p:spPr>
          <a:xfrm>
            <a:off x="552450" y="1485265"/>
            <a:ext cx="2230755" cy="439102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2.6 mviz_replay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5" name="流程图: 磁盘 4"/>
          <p:cNvSpPr/>
          <p:nvPr/>
        </p:nvSpPr>
        <p:spPr>
          <a:xfrm>
            <a:off x="748030" y="2205355"/>
            <a:ext cx="1748790" cy="300291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mviz_data</a:t>
            </a:r>
            <a:endParaRPr lang="en-US" altLang="zh-CN" sz="2000"/>
          </a:p>
        </p:txBody>
      </p:sp>
      <p:sp>
        <p:nvSpPr>
          <p:cNvPr id="48" name="圆角矩形 47"/>
          <p:cNvSpPr/>
          <p:nvPr/>
        </p:nvSpPr>
        <p:spPr>
          <a:xfrm>
            <a:off x="3720465" y="2258695"/>
            <a:ext cx="1798955" cy="28962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mviz_replay</a:t>
            </a:r>
            <a:endParaRPr lang="en-US" altLang="zh-CN" sz="2000"/>
          </a:p>
        </p:txBody>
      </p:sp>
      <p:sp>
        <p:nvSpPr>
          <p:cNvPr id="7" name="圆角矩形 6"/>
          <p:cNvSpPr/>
          <p:nvPr/>
        </p:nvSpPr>
        <p:spPr>
          <a:xfrm>
            <a:off x="6600190" y="2369185"/>
            <a:ext cx="1711325" cy="13436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DDS</a:t>
            </a:r>
            <a:endParaRPr lang="en-US" altLang="zh-CN" sz="2000"/>
          </a:p>
        </p:txBody>
      </p:sp>
      <p:sp>
        <p:nvSpPr>
          <p:cNvPr id="8" name="圆角矩形 7"/>
          <p:cNvSpPr/>
          <p:nvPr/>
        </p:nvSpPr>
        <p:spPr>
          <a:xfrm>
            <a:off x="6600190" y="4004945"/>
            <a:ext cx="1711325" cy="11626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logsim</a:t>
            </a:r>
            <a:endParaRPr lang="en-US" altLang="zh-CN" sz="2000"/>
          </a:p>
        </p:txBody>
      </p:sp>
      <p:sp>
        <p:nvSpPr>
          <p:cNvPr id="9" name="圆角矩形 8"/>
          <p:cNvSpPr/>
          <p:nvPr/>
        </p:nvSpPr>
        <p:spPr>
          <a:xfrm>
            <a:off x="9329420" y="2349500"/>
            <a:ext cx="2075180" cy="138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mviz_display</a:t>
            </a:r>
            <a:endParaRPr lang="en-US" altLang="zh-CN" sz="2000"/>
          </a:p>
        </p:txBody>
      </p:sp>
      <p:sp>
        <p:nvSpPr>
          <p:cNvPr id="10" name="圆角矩形 9"/>
          <p:cNvSpPr/>
          <p:nvPr/>
        </p:nvSpPr>
        <p:spPr>
          <a:xfrm>
            <a:off x="9213850" y="4004945"/>
            <a:ext cx="2205355" cy="1234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各专业组内部可视化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95960" y="693420"/>
            <a:ext cx="1552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PC</a:t>
            </a: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模式</a:t>
            </a:r>
            <a:endParaRPr lang="zh-CN" altLang="en-US" sz="2400"/>
          </a:p>
        </p:txBody>
      </p:sp>
      <p:sp>
        <p:nvSpPr>
          <p:cNvPr id="106" name="右箭头 105"/>
          <p:cNvSpPr/>
          <p:nvPr/>
        </p:nvSpPr>
        <p:spPr>
          <a:xfrm>
            <a:off x="2861310" y="357314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792470" y="293560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767070" y="443738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8542020" y="292544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8543925" y="448119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8305" y="4484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2.7 mviz_replay_pc_mode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2175" y="908685"/>
            <a:ext cx="8088630" cy="5326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4795" y="983615"/>
            <a:ext cx="3021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编辑区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东文宋体" charset="0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1.数据的自定义加载和配置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4795" y="2132330"/>
            <a:ext cx="29603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播放区：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1.支持随时在播放、暂停之间切换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2.新增重播放按钮，方便重播放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3.新增进度条功能，支持显示当前进度、拖动跳帧播放等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4. 支持连续播放，前后单步移动播放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5915" y="5012690"/>
            <a:ext cx="27457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pb数据可视化区：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所有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pb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数据明文显示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8305" y="4484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2.7 mviz_replay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23" name="内容占位符 4"/>
          <p:cNvSpPr>
            <a:spLocks noGrp="1"/>
          </p:cNvSpPr>
          <p:nvPr/>
        </p:nvSpPr>
        <p:spPr>
          <a:xfrm>
            <a:off x="335915" y="692785"/>
            <a:ext cx="2025015" cy="8432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Sim-Hil-Mode</a:t>
            </a:r>
            <a:endParaRPr lang="en-US" altLang="zh-CN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2061210"/>
            <a:ext cx="8741410" cy="3503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7670" y="4484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2.8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sym typeface="+mn-ea"/>
              </a:rPr>
              <a:t>mviz_extension</a:t>
            </a:r>
            <a:endParaRPr lang="en-US" altLang="zh-CN"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64895" y="911225"/>
            <a:ext cx="9503410" cy="5039995"/>
            <a:chOff x="1663" y="1205"/>
            <a:chExt cx="14966" cy="7937"/>
          </a:xfrm>
        </p:grpSpPr>
        <p:sp>
          <p:nvSpPr>
            <p:cNvPr id="2" name="矩形 1"/>
            <p:cNvSpPr/>
            <p:nvPr/>
          </p:nvSpPr>
          <p:spPr>
            <a:xfrm>
              <a:off x="2163" y="1772"/>
              <a:ext cx="13797" cy="181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</a:rPr>
                <a:t>mviz_extension</a:t>
              </a:r>
              <a:endParaRPr lang="en-US" altLang="zh-CN">
                <a:latin typeface="AR PL UKai CN" panose="02000503000000000000" charset="-122"/>
                <a:ea typeface="AR PL UKai CN" panose="02000503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89" y="3843"/>
              <a:ext cx="3412" cy="49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92" y="3843"/>
              <a:ext cx="3412" cy="49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650" y="3843"/>
              <a:ext cx="3412" cy="49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2548" y="3843"/>
              <a:ext cx="3412" cy="49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rcRect l="19247" t="10437" r="6312" b="6161"/>
            <a:stretch>
              <a:fillRect/>
            </a:stretch>
          </p:blipFill>
          <p:spPr>
            <a:xfrm>
              <a:off x="2229" y="5419"/>
              <a:ext cx="3361" cy="181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5112" r="6242"/>
            <a:stretch>
              <a:fillRect/>
            </a:stretch>
          </p:blipFill>
          <p:spPr>
            <a:xfrm>
              <a:off x="5747" y="5287"/>
              <a:ext cx="3295" cy="1785"/>
            </a:xfrm>
            <a:prstGeom prst="round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/>
            <a:srcRect t="5107" r="3349"/>
            <a:stretch>
              <a:fillRect/>
            </a:stretch>
          </p:blipFill>
          <p:spPr>
            <a:xfrm>
              <a:off x="9373" y="4492"/>
              <a:ext cx="2944" cy="4218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/>
            <a:srcRect t="9098" r="12083" b="35818"/>
            <a:stretch>
              <a:fillRect/>
            </a:stretch>
          </p:blipFill>
          <p:spPr>
            <a:xfrm>
              <a:off x="12682" y="4603"/>
              <a:ext cx="3165" cy="4123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663" y="1205"/>
              <a:ext cx="14966" cy="7937"/>
            </a:xfrm>
            <a:prstGeom prst="rect">
              <a:avLst/>
            </a:prstGeom>
            <a:noFill/>
            <a:ln w="15875" cmpd="sng">
              <a:solidFill>
                <a:srgbClr val="FF0000"/>
              </a:solidFill>
              <a:prstDash val="dash"/>
            </a:ln>
            <a:scene3d>
              <a:camera prst="perspectiveAbove">
                <a:rot lat="21593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872" y="4380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mviz_kpi</a:t>
              </a:r>
              <a:endParaRPr 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311" y="4380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</a:rPr>
                <a:t>泊车性能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826" y="3926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Log </a:t>
              </a:r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数据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228" y="4040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</a:rPr>
                <a:t>标定数据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2.9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mviz_kpi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2" name="图片 1" descr="df584a03-7a4a-4095-a582-e7e5dbc33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0" y="1644650"/>
            <a:ext cx="5614670" cy="4048760"/>
          </a:xfrm>
          <a:prstGeom prst="rect">
            <a:avLst/>
          </a:prstGeom>
        </p:spPr>
      </p:pic>
      <p:pic>
        <p:nvPicPr>
          <p:cNvPr id="3" name="图片 2" descr="dce21070-1558-4248-b8d8-1282eec2c9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1701165"/>
            <a:ext cx="5586095" cy="3935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375" y="765175"/>
            <a:ext cx="424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/>
            <a:r>
              <a:rPr lang="en-US" altLang="zh-CN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APA</a:t>
            </a:r>
            <a:r>
              <a:rPr lang="zh-CN" altLang="en-US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各模块</a:t>
            </a:r>
            <a:r>
              <a:rPr lang="en-US" altLang="zh-CN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CPU</a:t>
            </a:r>
            <a:r>
              <a:rPr lang="zh-CN" altLang="en-US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占用率</a:t>
            </a:r>
            <a:endParaRPr lang="zh-CN" altLang="en-US" sz="240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44260" y="1519555"/>
            <a:ext cx="5782310" cy="4224020"/>
          </a:xfrm>
          <a:prstGeom prst="rect">
            <a:avLst/>
          </a:prstGeom>
          <a:noFill/>
          <a:ln w="15875" cmpd="sng">
            <a:solidFill>
              <a:srgbClr val="FF0000"/>
            </a:solidFill>
            <a:prstDash val="lgDash"/>
          </a:ln>
          <a:scene3d>
            <a:camera prst="perspectiveAbove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91770" y="1520190"/>
            <a:ext cx="5729605" cy="4222750"/>
          </a:xfrm>
          <a:prstGeom prst="rect">
            <a:avLst/>
          </a:prstGeom>
          <a:noFill/>
          <a:ln w="15875" cmpd="sng">
            <a:solidFill>
              <a:srgbClr val="FF0000"/>
            </a:solidFill>
            <a:prstDash val="lgDash"/>
          </a:ln>
          <a:scene3d>
            <a:camera prst="perspectiveAbove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7695" y="765175"/>
            <a:ext cx="3348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/>
            <a:r>
              <a:rPr lang="en-US" altLang="zh-CN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APA</a:t>
            </a:r>
            <a:r>
              <a:rPr lang="zh-CN" altLang="en-US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各模块性能</a:t>
            </a:r>
            <a:endParaRPr lang="zh-CN" altLang="en-US" sz="240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lang="en-US" altLang="zh-CN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mviz </a:t>
            </a: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开发计划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第三章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569316" y="1266806"/>
            <a:ext cx="5110113" cy="3784600"/>
          </a:xfrm>
        </p:spPr>
        <p:txBody>
          <a:bodyPr/>
          <a:lstStyle/>
          <a:p>
            <a:pPr>
              <a:buClrTx/>
              <a:buFont typeface="Wingdings" panose="05000000000000000000" charset="0"/>
            </a:pPr>
            <a:r>
              <a:rPr sz="2400" dirty="0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一、</a:t>
            </a:r>
            <a:r>
              <a:rPr lang="en-US" altLang="zh-CN" sz="2400" dirty="0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</a:t>
            </a:r>
            <a:r>
              <a:rPr sz="2400" dirty="0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概述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二、软件设计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三、</a:t>
            </a: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开发计划</a:t>
            </a:r>
            <a:endParaRPr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四、</a:t>
            </a:r>
            <a:r>
              <a:rPr lang="en-US" altLang="zh-CN" sz="24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z="24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使用说明</a:t>
            </a:r>
            <a:endParaRPr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五、</a:t>
            </a:r>
            <a:r>
              <a:rPr sz="24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未来工作计划</a:t>
            </a:r>
            <a:endParaRPr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3.1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需求导入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060" y="990600"/>
            <a:ext cx="473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导入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需求评审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迭代计划</a:t>
            </a: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coding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2061210"/>
            <a:ext cx="6932295" cy="34417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0" y="1123950"/>
            <a:ext cx="3820795" cy="498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3.2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的开发流程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730" y="4580255"/>
            <a:ext cx="4257675" cy="14573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930" y="4430395"/>
            <a:ext cx="30422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开发环境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东文宋体" charset="0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</a:t>
            </a: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1. ubuntu </a:t>
            </a:r>
            <a:endParaRPr lang="en-US" sz="20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  <a:p>
            <a:pPr>
              <a:buFont typeface="东文宋体" charset="0"/>
            </a:pP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  2.</a:t>
            </a:r>
            <a:r>
              <a:rPr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</a:t>
            </a: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ros_melodic</a:t>
            </a:r>
            <a:endParaRPr lang="en-US" sz="20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  <a:p>
            <a:pPr>
              <a:buFont typeface="东文宋体" charset="0"/>
            </a:pP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  3. c++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305" y="2534285"/>
            <a:ext cx="3042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需求沟通文档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1924685" y="1485265"/>
            <a:ext cx="1429385" cy="485775"/>
          </a:xfrm>
          <a:prstGeom prst="chevron">
            <a:avLst/>
          </a:prstGeom>
          <a:solidFill>
            <a:schemeClr val="accent1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4" name="燕尾形 13"/>
          <p:cNvSpPr/>
          <p:nvPr/>
        </p:nvSpPr>
        <p:spPr>
          <a:xfrm>
            <a:off x="3439795" y="1485265"/>
            <a:ext cx="1429385" cy="485775"/>
          </a:xfrm>
          <a:prstGeom prst="chevron">
            <a:avLst/>
          </a:prstGeom>
          <a:solidFill>
            <a:schemeClr val="accent1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5" name="燕尾形 14"/>
          <p:cNvSpPr/>
          <p:nvPr/>
        </p:nvSpPr>
        <p:spPr>
          <a:xfrm>
            <a:off x="4955540" y="1485265"/>
            <a:ext cx="1962785" cy="485775"/>
          </a:xfrm>
          <a:prstGeom prst="chevron">
            <a:avLst/>
          </a:prstGeom>
          <a:solidFill>
            <a:schemeClr val="accent1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891655" y="1485265"/>
            <a:ext cx="1428750" cy="485140"/>
            <a:chOff x="12435" y="2565"/>
            <a:chExt cx="2250" cy="764"/>
          </a:xfrm>
        </p:grpSpPr>
        <p:sp>
          <p:nvSpPr>
            <p:cNvPr id="16" name="燕尾形 15"/>
            <p:cNvSpPr/>
            <p:nvPr/>
          </p:nvSpPr>
          <p:spPr>
            <a:xfrm>
              <a:off x="12435" y="2565"/>
              <a:ext cx="2251" cy="76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759" y="2658"/>
              <a:ext cx="17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版本提测</a:t>
              </a:r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165090" y="1543685"/>
            <a:ext cx="170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台架</a:t>
            </a:r>
            <a:r>
              <a:rPr lang="en-US" altLang="zh-CN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</a:t>
            </a:r>
            <a:r>
              <a:rPr lang="zh-CN" altLang="en-US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实车测试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604895" y="1557655"/>
            <a:ext cx="1099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开发环境</a:t>
            </a:r>
            <a:endParaRPr lang="zh-CN" altLang="en-US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39950" y="1543685"/>
            <a:ext cx="1099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需求沟通</a:t>
            </a:r>
            <a:endParaRPr lang="zh-CN" altLang="en-US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1860" y="3068955"/>
            <a:ext cx="843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https://alidocs.dingtalk.com/i/nodes/ZgpG2NdyVXrRrvP5CxyKnZjw8MwvDqPk?corpId=ding607f16720f9278c6&amp;doc_type=wiki_doc# 「Mviz APA-VM开发迭代需求」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8305" y="850265"/>
            <a:ext cx="3042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开发流程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3.2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mviz_version_release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6145" y="793750"/>
            <a:ext cx="390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3.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版本管理：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nas +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版本发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版记录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92220" y="765175"/>
            <a:ext cx="3383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版本发布</a:t>
            </a: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: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环境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构建、一键启动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25" name="图片 24" descr="version_reco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6365" y="1833880"/>
            <a:ext cx="2743200" cy="4400550"/>
          </a:xfrm>
          <a:prstGeom prst="rect">
            <a:avLst/>
          </a:prstGeom>
        </p:spPr>
      </p:pic>
      <p:pic>
        <p:nvPicPr>
          <p:cNvPr id="27" name="图片 26" descr="version_manager"/>
          <p:cNvPicPr>
            <a:picLocks noChangeAspect="1"/>
          </p:cNvPicPr>
          <p:nvPr/>
        </p:nvPicPr>
        <p:blipFill>
          <a:blip r:embed="rId2"/>
          <a:srcRect r="8015"/>
          <a:stretch>
            <a:fillRect/>
          </a:stretch>
        </p:blipFill>
        <p:spPr>
          <a:xfrm>
            <a:off x="7256145" y="1341120"/>
            <a:ext cx="3898900" cy="5076825"/>
          </a:xfrm>
          <a:prstGeom prst="rect">
            <a:avLst/>
          </a:prstGeom>
        </p:spPr>
      </p:pic>
      <p:pic>
        <p:nvPicPr>
          <p:cNvPr id="2" name="图片 1" descr="软件目录"/>
          <p:cNvPicPr>
            <a:picLocks noChangeAspect="1"/>
          </p:cNvPicPr>
          <p:nvPr/>
        </p:nvPicPr>
        <p:blipFill>
          <a:blip r:embed="rId3"/>
          <a:srcRect r="1248"/>
          <a:stretch>
            <a:fillRect/>
          </a:stretch>
        </p:blipFill>
        <p:spPr>
          <a:xfrm>
            <a:off x="623570" y="1259840"/>
            <a:ext cx="2680335" cy="4974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450" y="753110"/>
            <a:ext cx="3383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1.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mviz_apa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软件包内容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3.3 mviz_apa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应用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8970" y="90932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应用场景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38505" y="2352675"/>
            <a:ext cx="8963660" cy="472433"/>
            <a:chOff x="4611" y="4834"/>
            <a:chExt cx="13711" cy="512"/>
          </a:xfrm>
        </p:grpSpPr>
        <p:sp>
          <p:nvSpPr>
            <p:cNvPr id="24" name="文本框 23"/>
            <p:cNvSpPr txBox="1"/>
            <p:nvPr/>
          </p:nvSpPr>
          <p:spPr>
            <a:xfrm>
              <a:off x="4951" y="4947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数据采集，平台统计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11" y="4834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数据采集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1680" y="2950845"/>
            <a:ext cx="8963660" cy="472433"/>
            <a:chOff x="4611" y="4834"/>
            <a:chExt cx="13711" cy="512"/>
          </a:xfrm>
        </p:grpSpPr>
        <p:sp>
          <p:nvSpPr>
            <p:cNvPr id="27" name="文本框 26"/>
            <p:cNvSpPr txBox="1"/>
            <p:nvPr/>
          </p:nvSpPr>
          <p:spPr>
            <a:xfrm>
              <a:off x="4951" y="4947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 sz="1800">
                  <a:sym typeface="+mn-ea"/>
                </a:rPr>
                <a:t>规控、融合、感知团队、定位、</a:t>
              </a:r>
              <a:r>
                <a:rPr lang="en-US" altLang="zh-CN" sz="1800">
                  <a:sym typeface="+mn-ea"/>
                </a:rPr>
                <a:t>HMI</a:t>
              </a:r>
              <a:r>
                <a:rPr lang="zh-CN" altLang="en-US" sz="1800">
                  <a:sym typeface="+mn-ea"/>
                </a:rPr>
                <a:t>功能分析、问题定位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11" y="4834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算法分析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41680" y="3549015"/>
            <a:ext cx="8960485" cy="472433"/>
            <a:chOff x="4616" y="4834"/>
            <a:chExt cx="13706" cy="512"/>
          </a:xfrm>
        </p:grpSpPr>
        <p:sp>
          <p:nvSpPr>
            <p:cNvPr id="30" name="文本框 29"/>
            <p:cNvSpPr txBox="1"/>
            <p:nvPr/>
          </p:nvSpPr>
          <p:spPr>
            <a:xfrm>
              <a:off x="4951" y="4947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发现</a:t>
              </a:r>
              <a:r>
                <a:rPr lang="en-US" altLang="zh-CN">
                  <a:solidFill>
                    <a:schemeClr val="tx1"/>
                  </a:solidFill>
                </a:rPr>
                <a:t>APA </a:t>
              </a:r>
              <a:r>
                <a:rPr lang="zh-CN" altLang="en-US">
                  <a:solidFill>
                    <a:schemeClr val="tx1"/>
                  </a:solidFill>
                </a:rPr>
                <a:t>存在问题，快速定位</a:t>
              </a:r>
              <a:r>
                <a:rPr lang="en-US" altLang="zh-CN">
                  <a:solidFill>
                    <a:schemeClr val="tx1"/>
                  </a:solidFill>
                </a:rPr>
                <a:t>Bug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616" y="4834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测试测试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7870" y="4147185"/>
            <a:ext cx="8964295" cy="368978"/>
            <a:chOff x="4458" y="5689"/>
            <a:chExt cx="13485" cy="400"/>
          </a:xfrm>
        </p:grpSpPr>
        <p:sp>
          <p:nvSpPr>
            <p:cNvPr id="3" name="文本框 2"/>
            <p:cNvSpPr txBox="1"/>
            <p:nvPr/>
          </p:nvSpPr>
          <p:spPr>
            <a:xfrm>
              <a:off x="4572" y="5689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  </a:t>
              </a:r>
              <a:r>
                <a:rPr lang="zh-CN" altLang="en-US">
                  <a:sym typeface="+mn-ea"/>
                </a:rPr>
                <a:t>统计</a:t>
              </a:r>
              <a:r>
                <a:rPr lang="en-US" altLang="zh-CN">
                  <a:sym typeface="+mn-ea"/>
                </a:rPr>
                <a:t>sysinfo</a:t>
              </a:r>
              <a:r>
                <a:rPr lang="zh-CN" altLang="en-US">
                  <a:sym typeface="+mn-ea"/>
                </a:rPr>
                <a:t>、</a:t>
              </a:r>
              <a:r>
                <a:rPr lang="en-US" altLang="zh-CN">
                  <a:sym typeface="+mn-ea"/>
                </a:rPr>
                <a:t>sys_perf </a:t>
              </a:r>
              <a:r>
                <a:rPr lang="zh-CN" altLang="en-US">
                  <a:sym typeface="+mn-ea"/>
                </a:rPr>
                <a:t>分析各模块的负载和</a:t>
              </a:r>
              <a:r>
                <a:rPr lang="en-US" altLang="zh-CN">
                  <a:sym typeface="+mn-ea"/>
                </a:rPr>
                <a:t>T1Q CPU </a:t>
              </a:r>
              <a:r>
                <a:rPr lang="zh-CN" altLang="en-US">
                  <a:sym typeface="+mn-ea"/>
                </a:rPr>
                <a:t>占用率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58" y="5690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性能监控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lang="en-US" altLang="zh-CN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mviz </a:t>
            </a: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使用说明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第四章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4.1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环境搭建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670" y="1125220"/>
            <a:ext cx="115989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 sudo apt-get update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2. sudo apt-get install apt-transport-https ca-certificates \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curl gnupg-agent software-properties-common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3. curl -fsSL https://mirrors.ustc.edu.cn/docker-ce/linux/ubuntu/gpg |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sudo apt-key add -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4. sudo apt-key fingerprint 0EBFCD88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5. sudo add-apt-repository "deb [arch=amd64] https://mirrors.ustc.edu.cn/docker-ce/linux/ubuntu/ \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$(lsb_release -cs) stable"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     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7670" y="3647440"/>
            <a:ext cx="4838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sudo groupadd docker</a:t>
            </a:r>
            <a:endParaRPr lang="zh-CN" altLang="en-US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sudo gpasswd -a &lt;用户名&gt; docker</a:t>
            </a:r>
            <a:endParaRPr lang="zh-CN" altLang="en-US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sudo service docker restart</a:t>
            </a: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&amp;&amp; reboot</a:t>
            </a:r>
            <a:endParaRPr lang="zh-CN" altLang="en-US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2405" y="3235960"/>
            <a:ext cx="3393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二.docker添加root权限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2405" y="693420"/>
            <a:ext cx="3042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一、安装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docker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91810" y="3213735"/>
            <a:ext cx="3393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三.安装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运行环境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1855" y="3717290"/>
            <a:ext cx="2181225" cy="13239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rcRect l="949" t="5387" r="1309" b="22030"/>
          <a:stretch>
            <a:fillRect/>
          </a:stretch>
        </p:blipFill>
        <p:spPr>
          <a:xfrm>
            <a:off x="116840" y="5299075"/>
            <a:ext cx="11903075" cy="9582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543925" y="4293235"/>
            <a:ext cx="3525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./scripts/docker_env_release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5015865" y="4653280"/>
            <a:ext cx="4464050" cy="1079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4.1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实车模式使用方法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40145" y="7101205"/>
            <a:ext cx="5139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4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卡住不动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ssh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root@192.168.98.233 -i debug.key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Sim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config,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核对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topic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是否跟底软模块冲突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712085" y="7442200"/>
            <a:ext cx="6344920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6141" r="34161"/>
          <a:stretch>
            <a:fillRect/>
          </a:stretch>
        </p:blipFill>
        <p:spPr>
          <a:xfrm>
            <a:off x="7896225" y="909320"/>
            <a:ext cx="3687445" cy="53282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0060" y="766445"/>
            <a:ext cx="52184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烧写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mviz_upstream_tools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>
              <a:buClrTx/>
              <a:buSzTx/>
              <a:buFont typeface="东文宋体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1.</a:t>
            </a: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ssh root@192.168.98.233 -i debug.key </a:t>
            </a:r>
            <a:endParaRPr lang="en-US" altLang="zh-CN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  <a:p>
            <a:pPr>
              <a:buFont typeface="东文宋体" charset="0"/>
            </a:pP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 2.</a:t>
            </a: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remount</a:t>
            </a:r>
            <a:endParaRPr lang="zh-CN" altLang="en-US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  <a:p>
            <a:pPr>
              <a:buFont typeface="东文宋体" charset="0"/>
            </a:pP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 </a:t>
            </a: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3. .</a:t>
            </a: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/burn.sh</a:t>
            </a:r>
            <a:endParaRPr lang="zh-CN" altLang="en-US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4175" y="5085080"/>
            <a:ext cx="5481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实车模式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>
              <a:buClrTx/>
              <a:buSzTx/>
              <a:buFont typeface="东文宋体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./start_mviz.sh oncar &lt;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车型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eg:byd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）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5448300" y="5301615"/>
            <a:ext cx="2663825" cy="3594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2170430"/>
            <a:ext cx="6905625" cy="2771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</a:rPr>
              <a:t>4.1 </a:t>
            </a:r>
            <a:r>
              <a:rPr lang="en-US" altLang="zh-CN"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  <a:sym typeface="+mn-ea"/>
              </a:rPr>
              <a:t>台架回灌使用方法</a:t>
            </a:r>
            <a:endParaRPr smtClean="0">
              <a:solidFill>
                <a:srgbClr val="3D3A39"/>
              </a:solidFill>
              <a:latin typeface="AR PL UKai HK" panose="02000503000000000000" charset="-122"/>
              <a:ea typeface="AR PL UKai HK" panose="02000503000000000000" charset="-122"/>
              <a:cs typeface="AR PL UKai HK" panose="02000503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350" r="1438"/>
          <a:stretch>
            <a:fillRect/>
          </a:stretch>
        </p:blipFill>
        <p:spPr>
          <a:xfrm>
            <a:off x="2498090" y="1082675"/>
            <a:ext cx="3743960" cy="329882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2496185" y="1628775"/>
            <a:ext cx="791845" cy="144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80695" y="2560955"/>
            <a:ext cx="1860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选择数据批次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1" name="直接箭头连接符 10"/>
          <p:cNvCxnSpPr>
            <a:stCxn id="9" idx="3"/>
          </p:cNvCxnSpPr>
          <p:nvPr/>
        </p:nvCxnSpPr>
        <p:spPr>
          <a:xfrm flipV="1">
            <a:off x="2341245" y="2421255"/>
            <a:ext cx="875030" cy="339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280285" y="3284855"/>
            <a:ext cx="1511935" cy="492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08305" y="4725035"/>
            <a:ext cx="45364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台架回灌模式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>
              <a:buClrTx/>
              <a:buSzTx/>
              <a:buFont typeface="东文宋体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./start_mviz.sh hil_board &lt;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车型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</a:t>
            </a:r>
            <a:endParaRPr lang="en-US" altLang="zh-CN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>
              <a:buClrTx/>
              <a:buSzTx/>
              <a:buFont typeface="东文宋体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eg:</a:t>
            </a:r>
            <a:r>
              <a:rPr lang="en-US" altLang="zh-CN" sz="2000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./start_mviz.sh hil_board x50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0205" y="1052830"/>
            <a:ext cx="2557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HiL配置</a:t>
            </a:r>
            <a:endParaRPr lang="en-US" altLang="zh-CN" sz="2000" dirty="0">
              <a:solidFill>
                <a:schemeClr val="accent2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fasle:hil_pc</a:t>
            </a:r>
            <a:endParaRPr lang="en-US" sz="20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true:hil_borad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1815" y="3623945"/>
            <a:ext cx="1859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选择数据类型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55" y="3933190"/>
            <a:ext cx="5400675" cy="25050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rcRect r="4206" b="9318"/>
          <a:stretch>
            <a:fillRect/>
          </a:stretch>
        </p:blipFill>
        <p:spPr>
          <a:xfrm>
            <a:off x="6096000" y="2132965"/>
            <a:ext cx="5784850" cy="152019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096000" y="1042035"/>
            <a:ext cx="58432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特别注意！！！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各专业组回灌时需要替换自己的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hil-sim config</a:t>
            </a:r>
            <a:endParaRPr lang="en-US" altLang="zh-CN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</a:rPr>
              <a:t>4.1 </a:t>
            </a:r>
            <a:r>
              <a:rPr lang="en-US" altLang="zh-CN"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  <a:sym typeface="+mn-ea"/>
              </a:rPr>
              <a:t>mviz_replay</a:t>
            </a:r>
            <a:r>
              <a:rPr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  <a:sym typeface="+mn-ea"/>
              </a:rPr>
              <a:t>使用方法</a:t>
            </a:r>
            <a:endParaRPr smtClean="0">
              <a:solidFill>
                <a:srgbClr val="3D3A39"/>
              </a:solidFill>
              <a:latin typeface="AR PL UKai HK" panose="02000503000000000000" charset="-122"/>
              <a:ea typeface="AR PL UKai HK" panose="02000503000000000000" charset="-122"/>
              <a:cs typeface="AR PL UKai HK" panose="02000503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5865" y="2344420"/>
            <a:ext cx="4905375" cy="12192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496185" y="4820920"/>
            <a:ext cx="2519680" cy="408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80060" y="3772535"/>
            <a:ext cx="2195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</a:t>
            </a: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回灌数据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0060" y="1912620"/>
            <a:ext cx="2516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</a:t>
            </a: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5" y="4364990"/>
            <a:ext cx="4419600" cy="16192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" y="5632450"/>
            <a:ext cx="2647950" cy="6667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" y="2654935"/>
            <a:ext cx="2705100" cy="6858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" y="4439285"/>
            <a:ext cx="2686050" cy="62865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3215640" y="3068955"/>
            <a:ext cx="1728470" cy="21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47370" y="765175"/>
            <a:ext cx="100406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mviz_replay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模式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>
              <a:buClrTx/>
              <a:buSzTx/>
              <a:buFont typeface="东文宋体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./start_mviz.sh replay &lt;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车型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   example:</a:t>
            </a:r>
            <a:r>
              <a:rPr lang="en-US" altLang="zh-CN" sz="2000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./start_mviz.sh </a:t>
            </a:r>
            <a:r>
              <a:rPr lang="en-US" altLang="zh-CN" sz="2000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replay </a:t>
            </a:r>
            <a:r>
              <a:rPr lang="en-US" altLang="zh-CN" sz="2000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x50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344295" y="5085080"/>
            <a:ext cx="1367790" cy="8274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839960" y="3789045"/>
            <a:ext cx="2284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!!!</a:t>
            </a: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待回灌数据拷贝到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mviz_data 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下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9479915" y="4436745"/>
            <a:ext cx="1151890" cy="920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4.2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的使用问题总结</a:t>
            </a:r>
            <a:endParaRPr lang="en-US" altLang="zh-CN"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2450" y="765175"/>
            <a:ext cx="4249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1.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环境构建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./scripts/docker_env.sh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./burn.sh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3025" r="127"/>
          <a:stretch>
            <a:fillRect/>
          </a:stretch>
        </p:blipFill>
        <p:spPr>
          <a:xfrm>
            <a:off x="552450" y="1844040"/>
            <a:ext cx="10007600" cy="22999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0060" y="4364990"/>
            <a:ext cx="5704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./start_mviz_apa.sh &lt;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回灌方式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 &lt;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车身类型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./run_hil_mviz.sh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2" name="爆炸形 1 11"/>
          <p:cNvSpPr/>
          <p:nvPr/>
        </p:nvSpPr>
        <p:spPr>
          <a:xfrm>
            <a:off x="7392035" y="477520"/>
            <a:ext cx="1421765" cy="1104265"/>
          </a:xfrm>
          <a:prstGeom prst="irregularSeal1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存储数据？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5664200" y="981075"/>
            <a:ext cx="1800225" cy="935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141470" y="5373370"/>
            <a:ext cx="59067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3.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常见问题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solution: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1">
              <a:buFont typeface="Arial" panose="020B0604020202020204" pitchFamily="34" charset="0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 docker load -i ../mviz_melodic_0815.tar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5" y="3861435"/>
            <a:ext cx="5286375" cy="120967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528435" y="4581525"/>
            <a:ext cx="3528060" cy="143510"/>
          </a:xfrm>
          <a:prstGeom prst="rect">
            <a:avLst/>
          </a:prstGeom>
          <a:noFill/>
          <a:ln w="19050" cmpd="sng">
            <a:solidFill>
              <a:schemeClr val="accent1">
                <a:shade val="50000"/>
              </a:schemeClr>
            </a:solidFill>
            <a:prstDash val="dash"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5432425" y="4725035"/>
            <a:ext cx="1311910" cy="770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847725" y="1987550"/>
            <a:ext cx="2127885" cy="439102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800"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1490" y="1344295"/>
            <a:ext cx="111436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noAutofit/>
          </a:bodyPr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None/>
            </a:pP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Mviz即Minieye Visualizer，最开始是为了代替L2view，针对辅助驾驶中常用的数据，提供2D/3D可视化功能</a:t>
            </a:r>
            <a:endParaRPr sz="180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95960" y="635000"/>
            <a:ext cx="1500505" cy="688975"/>
            <a:chOff x="1322" y="1113"/>
            <a:chExt cx="2363" cy="1085"/>
          </a:xfrm>
        </p:grpSpPr>
        <p:sp>
          <p:nvSpPr>
            <p:cNvPr id="23" name="云形标注 22"/>
            <p:cNvSpPr/>
            <p:nvPr/>
          </p:nvSpPr>
          <p:spPr>
            <a:xfrm>
              <a:off x="1322" y="1113"/>
              <a:ext cx="2363" cy="1085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22" y="1342"/>
              <a:ext cx="22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mviz </a:t>
              </a:r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是啥？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566795" y="1983105"/>
            <a:ext cx="2127885" cy="4396105"/>
            <a:chOff x="5292" y="3123"/>
            <a:chExt cx="3351" cy="6923"/>
          </a:xfrm>
        </p:grpSpPr>
        <p:sp>
          <p:nvSpPr>
            <p:cNvPr id="82" name="圆角矩形 81"/>
            <p:cNvSpPr/>
            <p:nvPr/>
          </p:nvSpPr>
          <p:spPr>
            <a:xfrm>
              <a:off x="5292" y="3123"/>
              <a:ext cx="3351" cy="692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CN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5631" y="3586"/>
              <a:ext cx="2695" cy="236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/>
                <a:t>core</a:t>
              </a:r>
              <a:endParaRPr lang="en-US" altLang="zh-CN"/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5697" y="8802"/>
              <a:ext cx="2583" cy="11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ym typeface="+mn-ea"/>
                </a:rPr>
                <a:t>depenency</a:t>
              </a:r>
              <a:endParaRPr lang="en-US" altLang="zh-CN"/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5720" y="6993"/>
              <a:ext cx="2629" cy="11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ym typeface="+mn-ea"/>
                </a:rPr>
                <a:t>extension</a:t>
              </a:r>
              <a:endParaRPr lang="en-US" altLang="zh-CN"/>
            </a:p>
          </p:txBody>
        </p:sp>
      </p:grpSp>
      <p:sp>
        <p:nvSpPr>
          <p:cNvPr id="81" name="圆角矩形 80"/>
          <p:cNvSpPr/>
          <p:nvPr/>
        </p:nvSpPr>
        <p:spPr>
          <a:xfrm>
            <a:off x="1056005" y="2277110"/>
            <a:ext cx="1711325" cy="38830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/>
              <a:t>mviz</a:t>
            </a:r>
            <a:endParaRPr lang="en-US" altLang="zh-CN" sz="2800">
              <a:latin typeface="AR PL UKai CN" panose="02000503000000000000" charset="-122"/>
              <a:ea typeface="AR PL UKai CN" panose="02000503000000000000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405880" y="1982470"/>
            <a:ext cx="4813300" cy="4396740"/>
            <a:chOff x="9509" y="3122"/>
            <a:chExt cx="7580" cy="6924"/>
          </a:xfrm>
        </p:grpSpPr>
        <p:grpSp>
          <p:nvGrpSpPr>
            <p:cNvPr id="103" name="组合 102"/>
            <p:cNvGrpSpPr/>
            <p:nvPr/>
          </p:nvGrpSpPr>
          <p:grpSpPr>
            <a:xfrm>
              <a:off x="9509" y="3122"/>
              <a:ext cx="7547" cy="3283"/>
              <a:chOff x="9283" y="3122"/>
              <a:chExt cx="7547" cy="3283"/>
            </a:xfrm>
          </p:grpSpPr>
          <p:sp>
            <p:nvSpPr>
              <p:cNvPr id="93" name="圆角矩形 92"/>
              <p:cNvSpPr/>
              <p:nvPr/>
            </p:nvSpPr>
            <p:spPr>
              <a:xfrm>
                <a:off x="9283" y="3130"/>
                <a:ext cx="7535" cy="327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9295" y="3122"/>
                <a:ext cx="7535" cy="3275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9600" y="3361"/>
                <a:ext cx="6579" cy="2835"/>
                <a:chOff x="9600" y="3700"/>
                <a:chExt cx="6579" cy="2835"/>
              </a:xfrm>
            </p:grpSpPr>
            <p:sp>
              <p:nvSpPr>
                <p:cNvPr id="65" name="圆角矩形 64"/>
                <p:cNvSpPr/>
                <p:nvPr/>
              </p:nvSpPr>
              <p:spPr>
                <a:xfrm>
                  <a:off x="9600" y="3700"/>
                  <a:ext cx="2837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mviz_record</a:t>
                  </a:r>
                  <a:endParaRPr lang="en-US" altLang="zh-CN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13059" y="3700"/>
                  <a:ext cx="2880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mviz_replay</a:t>
                  </a:r>
                  <a:endParaRPr lang="en-US" altLang="zh-CN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>
                  <a:off x="9601" y="5401"/>
                  <a:ext cx="6578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mviz_display</a:t>
                  </a:r>
                  <a:endParaRPr lang="en-US" altLang="zh-CN"/>
                </a:p>
              </p:txBody>
            </p:sp>
            <p:cxnSp>
              <p:nvCxnSpPr>
                <p:cNvPr id="74" name="直接箭头连接符 73"/>
                <p:cNvCxnSpPr/>
                <p:nvPr/>
              </p:nvCxnSpPr>
              <p:spPr>
                <a:xfrm>
                  <a:off x="10961" y="4833"/>
                  <a:ext cx="0" cy="56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74"/>
                <p:cNvCxnSpPr/>
                <p:nvPr/>
              </p:nvCxnSpPr>
              <p:spPr>
                <a:xfrm>
                  <a:off x="14474" y="4833"/>
                  <a:ext cx="1" cy="56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/>
            <p:cNvGrpSpPr/>
            <p:nvPr/>
          </p:nvGrpSpPr>
          <p:grpSpPr>
            <a:xfrm>
              <a:off x="9597" y="6808"/>
              <a:ext cx="7492" cy="1479"/>
              <a:chOff x="9371" y="6817"/>
              <a:chExt cx="7492" cy="1479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9371" y="6817"/>
                <a:ext cx="7492" cy="147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9685" y="6994"/>
                <a:ext cx="6670" cy="11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sym typeface="+mn-ea"/>
                  </a:rPr>
                  <a:t>mviz_scripts</a:t>
                </a:r>
                <a:endParaRPr lang="en-US" altLang="zh-CN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9600" y="8589"/>
              <a:ext cx="7376" cy="1449"/>
              <a:chOff x="9016" y="8362"/>
              <a:chExt cx="7376" cy="1449"/>
            </a:xfrm>
          </p:grpSpPr>
          <p:sp>
            <p:nvSpPr>
              <p:cNvPr id="86" name="圆角矩形 85"/>
              <p:cNvSpPr/>
              <p:nvPr/>
            </p:nvSpPr>
            <p:spPr>
              <a:xfrm>
                <a:off x="9016" y="8362"/>
                <a:ext cx="7376" cy="144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9374" y="8562"/>
                <a:ext cx="6688" cy="1134"/>
                <a:chOff x="9374" y="8336"/>
                <a:chExt cx="6688" cy="1134"/>
              </a:xfrm>
            </p:grpSpPr>
            <p:sp>
              <p:nvSpPr>
                <p:cNvPr id="87" name="圆角矩形 86"/>
                <p:cNvSpPr/>
                <p:nvPr/>
              </p:nvSpPr>
              <p:spPr>
                <a:xfrm>
                  <a:off x="11528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app_camera_encode</a:t>
                  </a:r>
                  <a:endParaRPr lang="en-US" altLang="zh-CN"/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>
                  <a:off x="14022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avm_test</a:t>
                  </a:r>
                  <a:endParaRPr lang="en-US" altLang="zh-CN"/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>
                  <a:off x="9374" y="8336"/>
                  <a:ext cx="1806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ddsflow</a:t>
                  </a:r>
                  <a:endParaRPr lang="en-US" altLang="zh-CN"/>
                </a:p>
              </p:txBody>
            </p:sp>
          </p:grpSp>
        </p:grpSp>
        <p:grpSp>
          <p:nvGrpSpPr>
            <p:cNvPr id="94" name="组合 93"/>
            <p:cNvGrpSpPr/>
            <p:nvPr/>
          </p:nvGrpSpPr>
          <p:grpSpPr>
            <a:xfrm>
              <a:off x="9597" y="6816"/>
              <a:ext cx="7492" cy="1479"/>
              <a:chOff x="9371" y="6817"/>
              <a:chExt cx="7492" cy="1479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9371" y="6817"/>
                <a:ext cx="7492" cy="1479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96" name="圆角矩形 95"/>
              <p:cNvSpPr/>
              <p:nvPr/>
            </p:nvSpPr>
            <p:spPr>
              <a:xfrm>
                <a:off x="9685" y="6994"/>
                <a:ext cx="6670" cy="11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sym typeface="+mn-ea"/>
                  </a:rPr>
                  <a:t>mviz_scripts</a:t>
                </a:r>
                <a:endParaRPr lang="en-US" altLang="zh-CN"/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9600" y="8597"/>
              <a:ext cx="7454" cy="1449"/>
              <a:chOff x="9016" y="8362"/>
              <a:chExt cx="7454" cy="1449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9016" y="8362"/>
                <a:ext cx="7454" cy="1449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grpSp>
            <p:nvGrpSpPr>
              <p:cNvPr id="99" name="组合 98"/>
              <p:cNvGrpSpPr/>
              <p:nvPr/>
            </p:nvGrpSpPr>
            <p:grpSpPr>
              <a:xfrm>
                <a:off x="9374" y="8562"/>
                <a:ext cx="6688" cy="1134"/>
                <a:chOff x="9374" y="8336"/>
                <a:chExt cx="6688" cy="1134"/>
              </a:xfrm>
            </p:grpSpPr>
            <p:sp>
              <p:nvSpPr>
                <p:cNvPr id="100" name="圆角矩形 99"/>
                <p:cNvSpPr/>
                <p:nvPr/>
              </p:nvSpPr>
              <p:spPr>
                <a:xfrm>
                  <a:off x="11528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app_camera_encode</a:t>
                  </a:r>
                  <a:endParaRPr lang="en-US" altLang="zh-CN"/>
                </a:p>
              </p:txBody>
            </p:sp>
            <p:sp>
              <p:nvSpPr>
                <p:cNvPr id="101" name="圆角矩形 100"/>
                <p:cNvSpPr/>
                <p:nvPr/>
              </p:nvSpPr>
              <p:spPr>
                <a:xfrm>
                  <a:off x="14022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avm_test</a:t>
                  </a:r>
                  <a:endParaRPr lang="en-US" altLang="zh-CN"/>
                </a:p>
              </p:txBody>
            </p:sp>
            <p:sp>
              <p:nvSpPr>
                <p:cNvPr id="102" name="圆角矩形 101"/>
                <p:cNvSpPr/>
                <p:nvPr/>
              </p:nvSpPr>
              <p:spPr>
                <a:xfrm>
                  <a:off x="9374" y="8336"/>
                  <a:ext cx="1806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ddsflow</a:t>
                  </a:r>
                  <a:endParaRPr lang="en-US" altLang="zh-CN"/>
                </a:p>
              </p:txBody>
            </p:sp>
          </p:grpSp>
        </p:grpSp>
      </p:grpSp>
      <p:sp>
        <p:nvSpPr>
          <p:cNvPr id="106" name="右箭头 105"/>
          <p:cNvSpPr/>
          <p:nvPr/>
        </p:nvSpPr>
        <p:spPr>
          <a:xfrm>
            <a:off x="3032760" y="293624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7" name="右箭头 106"/>
          <p:cNvSpPr/>
          <p:nvPr/>
        </p:nvSpPr>
        <p:spPr>
          <a:xfrm>
            <a:off x="3028315" y="580517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8" name="右箭头 107"/>
          <p:cNvSpPr/>
          <p:nvPr/>
        </p:nvSpPr>
        <p:spPr>
          <a:xfrm>
            <a:off x="3028315" y="468757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9" name="右箭头 108"/>
          <p:cNvSpPr/>
          <p:nvPr/>
        </p:nvSpPr>
        <p:spPr>
          <a:xfrm>
            <a:off x="5808345" y="291719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10" name="右箭头 109"/>
          <p:cNvSpPr/>
          <p:nvPr/>
        </p:nvSpPr>
        <p:spPr>
          <a:xfrm>
            <a:off x="5816600" y="465328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11" name="右箭头 110"/>
          <p:cNvSpPr/>
          <p:nvPr/>
        </p:nvSpPr>
        <p:spPr>
          <a:xfrm>
            <a:off x="5831840" y="580517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4.3 M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viz_FQA</a:t>
            </a:r>
            <a:endParaRPr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0060" y="1329690"/>
            <a:ext cx="11287760" cy="1221740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noAutofit/>
          </a:bodyPr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None/>
            </a:pPr>
            <a:r>
              <a:rPr lang="en-US" altLang="zh-CN" sz="18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Mviz_FQA</a:t>
            </a: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即</a:t>
            </a:r>
            <a:r>
              <a:rPr lang="en-US" altLang="zh-CN"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问答中心</a:t>
            </a:r>
            <a:r>
              <a:rPr lang="en-US" altLang="zh-CN"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，旨在使用人员在遇到问题时可以快速找到解决办法。</a:t>
            </a:r>
            <a:r>
              <a:rPr lang="en-US" altLang="zh-CN"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sz="18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Mviz_FQA</a:t>
            </a:r>
            <a:r>
              <a:rPr sz="18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链接如下</a:t>
            </a: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：</a:t>
            </a: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https://alidocs.dingtalk.com/i/nodes/P7QG4Yx2Jp7x75R6I264pK3QV9dEq3XD?corpId=ding607f16720f9278c6&amp;doc_type=wiki_doc&amp;dontjump=true# 「Mviz_FQA」</a:t>
            </a:r>
            <a:endParaRPr sz="180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0" lvl="0" algn="l">
              <a:buClrTx/>
              <a:buSzTx/>
              <a:buNone/>
            </a:pPr>
            <a:endParaRPr sz="180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95960" y="635000"/>
            <a:ext cx="1997710" cy="688975"/>
            <a:chOff x="1322" y="1113"/>
            <a:chExt cx="3146" cy="1085"/>
          </a:xfrm>
        </p:grpSpPr>
        <p:sp>
          <p:nvSpPr>
            <p:cNvPr id="23" name="云形标注 22"/>
            <p:cNvSpPr/>
            <p:nvPr/>
          </p:nvSpPr>
          <p:spPr>
            <a:xfrm>
              <a:off x="1322" y="1113"/>
              <a:ext cx="3146" cy="1085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22" y="1342"/>
              <a:ext cx="29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Mviz_FQA </a:t>
              </a:r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是啥？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84175" y="2997200"/>
            <a:ext cx="22155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noAutofit/>
          </a:bodyPr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buClrTx/>
              <a:buSzTx/>
              <a:buNone/>
            </a:pPr>
            <a:r>
              <a:rPr lang="en-US" altLang="zh-CN" sz="18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Mviz_FQA</a:t>
            </a:r>
            <a:r>
              <a:rPr sz="18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提问模板：</a:t>
            </a:r>
            <a:endParaRPr sz="180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0" lvl="0" indent="0" algn="l">
              <a:buClrTx/>
              <a:buSzTx/>
              <a:buNone/>
            </a:pPr>
            <a:endParaRPr sz="1800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0" lvl="0" indent="0" algn="l">
              <a:buClrTx/>
              <a:buSzTx/>
              <a:buNone/>
            </a:pPr>
            <a:endParaRPr sz="1800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9390" y="2924810"/>
            <a:ext cx="7414895" cy="326517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95960" y="3519170"/>
            <a:ext cx="1824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</a:t>
            </a:r>
            <a:r>
              <a:rPr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文字描述</a:t>
            </a:r>
            <a:endParaRPr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2.</a:t>
            </a:r>
            <a:r>
              <a:rPr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图片的形式</a:t>
            </a:r>
            <a:endParaRPr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3.</a:t>
            </a:r>
            <a:r>
              <a:rPr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评论@相关人</a:t>
            </a:r>
            <a:endParaRPr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352040" y="3861435"/>
            <a:ext cx="1728470" cy="43180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lang="en-US" altLang="zh-CN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mviz </a:t>
            </a: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未来工作计划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第五章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575310" y="838200"/>
            <a:ext cx="2127885" cy="49510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35915" y="103900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5.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未来的工作计划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430270" y="836930"/>
            <a:ext cx="6408008" cy="4727575"/>
            <a:chOff x="7057" y="1286"/>
            <a:chExt cx="10091" cy="7606"/>
          </a:xfrm>
        </p:grpSpPr>
        <p:grpSp>
          <p:nvGrpSpPr>
            <p:cNvPr id="34" name="组合 33"/>
            <p:cNvGrpSpPr/>
            <p:nvPr/>
          </p:nvGrpSpPr>
          <p:grpSpPr>
            <a:xfrm>
              <a:off x="7057" y="5568"/>
              <a:ext cx="9799" cy="2321"/>
              <a:chOff x="2797" y="5681"/>
              <a:chExt cx="9799" cy="2321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2797" y="5681"/>
                <a:ext cx="9799" cy="21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250" y="5875"/>
                <a:ext cx="9298" cy="2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上线泊车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功能：一键生成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报表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丰富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debug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: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增加泊车异常前后数据录制功能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交互界面：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支持人机交互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mviz_reply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快进、慢放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,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精确还原泊车现场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7105" y="1286"/>
              <a:ext cx="10043" cy="1990"/>
              <a:chOff x="5060" y="1734"/>
              <a:chExt cx="5046" cy="199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5060" y="1734"/>
                <a:ext cx="4875" cy="1990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234" y="1944"/>
                <a:ext cx="4872" cy="1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持续优化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、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CI/CD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mviz_j3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、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mviz_havp</a:t>
                </a:r>
                <a:endParaRPr lang="en-US" altLang="zh-CN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性能测试，包括丢帧情况、延迟、资源占用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104" y="3436"/>
              <a:ext cx="9753" cy="1985"/>
              <a:chOff x="2604" y="5795"/>
              <a:chExt cx="8380" cy="1985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2604" y="5795"/>
                <a:ext cx="8380" cy="198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993" y="5909"/>
                <a:ext cx="7919" cy="1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mviz_display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endParaRPr 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mviz_replay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;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pb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解耦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现有功能适配和优化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073" y="7888"/>
              <a:ext cx="9977" cy="1004"/>
              <a:chOff x="7218" y="7968"/>
              <a:chExt cx="9977" cy="1004"/>
            </a:xfrm>
          </p:grpSpPr>
          <p:sp>
            <p:nvSpPr>
              <p:cNvPr id="18" name="内容占位符 4"/>
              <p:cNvSpPr>
                <a:spLocks noGrp="1"/>
              </p:cNvSpPr>
              <p:nvPr/>
            </p:nvSpPr>
            <p:spPr>
              <a:xfrm>
                <a:off x="7762" y="8236"/>
                <a:ext cx="9433" cy="6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228600" lvl="0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6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1pPr>
                <a:lvl2pPr marL="685800" lvl="1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2pPr>
                <a:lvl3pPr marL="1143000" lvl="2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3pPr>
                <a:lvl4pPr marL="1600200" lvl="3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4pPr>
                <a:lvl5pPr marL="2057400" lvl="4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5pPr>
                <a:lvl6pPr marL="2514600" lvl="5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sz="2000" dirty="0">
                  <a:solidFill>
                    <a:srgbClr val="3D3A39"/>
                  </a:solidFill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en-US" altLang="zh-CN"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   </a:t>
                </a:r>
                <a:endParaRPr dirty="0">
                  <a:solidFill>
                    <a:srgbClr val="3D3A39"/>
                  </a:solidFill>
                  <a:latin typeface="黑体" charset="0"/>
                  <a:ea typeface="黑体" charset="0"/>
                  <a:cs typeface="黑体" charset="0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7218" y="7968"/>
                <a:ext cx="9752" cy="1004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536" y="8174"/>
                <a:ext cx="6138" cy="59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mviz</a:t>
                </a:r>
                <a:r>
                  <a:rPr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上云：云平台实时存储、显示</a:t>
                </a:r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7059" y="5584"/>
              <a:ext cx="9799" cy="2156"/>
              <a:chOff x="2797" y="5681"/>
              <a:chExt cx="9799" cy="2156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2797" y="5681"/>
                <a:ext cx="9799" cy="215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137" y="5990"/>
                <a:ext cx="9298" cy="1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上线泊车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功能：一键生成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报表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丰富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debug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: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增加泊车异常前后数据录制功能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交互界面：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支持人机交互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106" y="3452"/>
              <a:ext cx="9753" cy="1985"/>
              <a:chOff x="2604" y="5795"/>
              <a:chExt cx="8380" cy="1985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2604" y="5795"/>
                <a:ext cx="8380" cy="1985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896" y="5909"/>
                <a:ext cx="7919" cy="1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mviz_display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endParaRPr 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mviz_replay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;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pb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解耦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现有功能适配和优化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7085" y="7887"/>
              <a:ext cx="9725" cy="1004"/>
              <a:chOff x="7230" y="7968"/>
              <a:chExt cx="9965" cy="1004"/>
            </a:xfrm>
          </p:grpSpPr>
          <p:sp>
            <p:nvSpPr>
              <p:cNvPr id="46" name="内容占位符 4"/>
              <p:cNvSpPr>
                <a:spLocks noGrp="1"/>
              </p:cNvSpPr>
              <p:nvPr/>
            </p:nvSpPr>
            <p:spPr>
              <a:xfrm>
                <a:off x="7762" y="8236"/>
                <a:ext cx="9433" cy="6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228600" lvl="0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6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1pPr>
                <a:lvl2pPr marL="685800" lvl="1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2pPr>
                <a:lvl3pPr marL="1143000" lvl="2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3pPr>
                <a:lvl4pPr marL="1600200" lvl="3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4pPr>
                <a:lvl5pPr marL="2057400" lvl="4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5pPr>
                <a:lvl6pPr marL="2514600" lvl="5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sz="2000" dirty="0">
                  <a:solidFill>
                    <a:srgbClr val="3D3A39"/>
                  </a:solidFill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en-US" altLang="zh-CN"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   </a:t>
                </a:r>
                <a:endParaRPr dirty="0">
                  <a:solidFill>
                    <a:srgbClr val="3D3A39"/>
                  </a:solidFill>
                  <a:latin typeface="黑体" charset="0"/>
                  <a:ea typeface="黑体" charset="0"/>
                  <a:cs typeface="黑体" charset="0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7230" y="7968"/>
                <a:ext cx="8633" cy="1004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7540" y="8174"/>
                <a:ext cx="7398" cy="64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mviz</a:t>
                </a:r>
                <a:r>
                  <a:rPr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上云：云平台实时存储、显示</a:t>
                </a:r>
                <a:endParaRPr lang="zh-CN" altLang="en-US" sz="2000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10379710" y="837565"/>
            <a:ext cx="821690" cy="4905375"/>
            <a:chOff x="15876" y="1432"/>
            <a:chExt cx="1294" cy="7522"/>
          </a:xfrm>
        </p:grpSpPr>
        <p:sp>
          <p:nvSpPr>
            <p:cNvPr id="29" name="圆角矩形 28"/>
            <p:cNvSpPr/>
            <p:nvPr/>
          </p:nvSpPr>
          <p:spPr>
            <a:xfrm>
              <a:off x="15876" y="1432"/>
              <a:ext cx="1294" cy="752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CN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060" y="3009"/>
              <a:ext cx="953" cy="4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/>
                <a:t>日</a:t>
              </a:r>
              <a:endParaRPr lang="zh-CN" altLang="en-US" sz="2000"/>
            </a:p>
            <a:p>
              <a:pPr algn="ctr"/>
              <a:r>
                <a:rPr lang="zh-CN" altLang="en-US" sz="2000"/>
                <a:t>常</a:t>
              </a:r>
              <a:endParaRPr lang="zh-CN" altLang="en-US" sz="2000"/>
            </a:p>
            <a:p>
              <a:pPr algn="ctr"/>
              <a:r>
                <a:rPr lang="zh-CN" altLang="en-US" sz="2000"/>
                <a:t>项</a:t>
              </a:r>
              <a:endParaRPr lang="zh-CN" altLang="en-US" sz="2000"/>
            </a:p>
            <a:p>
              <a:pPr algn="ctr"/>
              <a:r>
                <a:rPr lang="zh-CN" altLang="en-US" sz="2000"/>
                <a:t>目</a:t>
              </a:r>
              <a:endParaRPr lang="zh-CN" altLang="en-US" sz="2000"/>
            </a:p>
            <a:p>
              <a:pPr algn="ctr"/>
              <a:r>
                <a:rPr lang="zh-CN" altLang="en-US" sz="2000"/>
                <a:t>需</a:t>
              </a:r>
              <a:endParaRPr lang="zh-CN" altLang="en-US" sz="2000"/>
            </a:p>
            <a:p>
              <a:pPr algn="ctr"/>
              <a:r>
                <a:rPr lang="zh-CN" altLang="en-US" sz="2000"/>
                <a:t>求</a:t>
              </a:r>
              <a:endParaRPr lang="zh-CN" altLang="en-US" sz="2000"/>
            </a:p>
            <a:p>
              <a:pPr algn="ctr"/>
              <a:r>
                <a:rPr lang="zh-CN" altLang="en-US" sz="2000"/>
                <a:t>迭</a:t>
              </a:r>
              <a:endParaRPr lang="zh-CN" altLang="en-US" sz="2000"/>
            </a:p>
            <a:p>
              <a:pPr algn="ctr"/>
              <a:r>
                <a:rPr lang="zh-CN" altLang="en-US" sz="2000"/>
                <a:t>代</a:t>
              </a:r>
              <a:endParaRPr lang="zh-CN" altLang="en-US" sz="2000"/>
            </a:p>
            <a:p>
              <a:pPr algn="ctr"/>
              <a:endParaRPr lang="zh-CN" altLang="en-US" sz="2000"/>
            </a:p>
          </p:txBody>
        </p:sp>
      </p:grpSp>
      <p:sp>
        <p:nvSpPr>
          <p:cNvPr id="51" name="圆角矩形 50"/>
          <p:cNvSpPr/>
          <p:nvPr/>
        </p:nvSpPr>
        <p:spPr>
          <a:xfrm>
            <a:off x="981710" y="3962400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Stage3</a:t>
            </a:r>
            <a:endParaRPr lang="en-US" altLang="zh-CN" sz="2400"/>
          </a:p>
        </p:txBody>
      </p:sp>
      <p:sp>
        <p:nvSpPr>
          <p:cNvPr id="52" name="圆角矩形 51"/>
          <p:cNvSpPr/>
          <p:nvPr/>
        </p:nvSpPr>
        <p:spPr>
          <a:xfrm>
            <a:off x="981710" y="4939665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Stage4</a:t>
            </a:r>
            <a:endParaRPr lang="en-US" altLang="zh-CN" sz="2400"/>
          </a:p>
        </p:txBody>
      </p:sp>
      <p:sp>
        <p:nvSpPr>
          <p:cNvPr id="54" name="圆角矩形 53"/>
          <p:cNvSpPr/>
          <p:nvPr/>
        </p:nvSpPr>
        <p:spPr>
          <a:xfrm>
            <a:off x="981710" y="1259840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Stage1</a:t>
            </a:r>
            <a:endParaRPr lang="en-US" altLang="zh-CN" sz="2400"/>
          </a:p>
        </p:txBody>
      </p:sp>
      <p:sp>
        <p:nvSpPr>
          <p:cNvPr id="55" name="圆角矩形 54"/>
          <p:cNvSpPr/>
          <p:nvPr/>
        </p:nvSpPr>
        <p:spPr>
          <a:xfrm>
            <a:off x="962660" y="2527300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Stage2</a:t>
            </a:r>
            <a:endParaRPr lang="en-US" altLang="zh-CN" sz="2400"/>
          </a:p>
        </p:txBody>
      </p:sp>
      <p:sp>
        <p:nvSpPr>
          <p:cNvPr id="68" name="右箭头 67"/>
          <p:cNvSpPr/>
          <p:nvPr/>
        </p:nvSpPr>
        <p:spPr>
          <a:xfrm>
            <a:off x="2802255" y="4077335"/>
            <a:ext cx="588010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2814320" y="5142865"/>
            <a:ext cx="558800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0" name="右箭头 69"/>
          <p:cNvSpPr/>
          <p:nvPr/>
        </p:nvSpPr>
        <p:spPr>
          <a:xfrm>
            <a:off x="2805430" y="2680335"/>
            <a:ext cx="635635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>
            <a:off x="2807335" y="1433830"/>
            <a:ext cx="659765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3" name="左箭头 72"/>
          <p:cNvSpPr/>
          <p:nvPr/>
        </p:nvSpPr>
        <p:spPr>
          <a:xfrm>
            <a:off x="9690735" y="1341120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4" name="左箭头 73"/>
          <p:cNvSpPr/>
          <p:nvPr/>
        </p:nvSpPr>
        <p:spPr>
          <a:xfrm>
            <a:off x="9679940" y="2637155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5" name="左箭头 74"/>
          <p:cNvSpPr/>
          <p:nvPr/>
        </p:nvSpPr>
        <p:spPr>
          <a:xfrm>
            <a:off x="9695815" y="4004945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6" name="左箭头 75"/>
          <p:cNvSpPr/>
          <p:nvPr/>
        </p:nvSpPr>
        <p:spPr>
          <a:xfrm>
            <a:off x="9695815" y="5139055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1333500"/>
            <a:ext cx="523875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82570" y="2880360"/>
            <a:ext cx="356298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感谢观看</a:t>
            </a:r>
            <a:endParaRPr lang="zh-CN" altLang="en-US" sz="48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4175" y="3285490"/>
            <a:ext cx="20497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的特点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9425" y="1411605"/>
            <a:ext cx="10487660" cy="1523365"/>
            <a:chOff x="755" y="1545"/>
            <a:chExt cx="16516" cy="2399"/>
          </a:xfrm>
        </p:grpSpPr>
        <p:grpSp>
          <p:nvGrpSpPr>
            <p:cNvPr id="21" name="组合 20"/>
            <p:cNvGrpSpPr/>
            <p:nvPr/>
          </p:nvGrpSpPr>
          <p:grpSpPr>
            <a:xfrm>
              <a:off x="755" y="1885"/>
              <a:ext cx="16516" cy="2059"/>
              <a:chOff x="1248" y="6674"/>
              <a:chExt cx="16516" cy="2059"/>
            </a:xfrm>
          </p:grpSpPr>
          <p:cxnSp>
            <p:nvCxnSpPr>
              <p:cNvPr id="2" name="曲线连接符 1"/>
              <p:cNvCxnSpPr/>
              <p:nvPr/>
            </p:nvCxnSpPr>
            <p:spPr>
              <a:xfrm flipV="1">
                <a:off x="1248" y="7317"/>
                <a:ext cx="16516" cy="423"/>
              </a:xfrm>
              <a:prstGeom prst="curvedConnector3">
                <a:avLst>
                  <a:gd name="adj1" fmla="val 50006"/>
                </a:avLst>
              </a:prstGeom>
              <a:ln w="412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椭圆 2"/>
              <p:cNvSpPr/>
              <p:nvPr/>
            </p:nvSpPr>
            <p:spPr>
              <a:xfrm>
                <a:off x="2003" y="7512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3631" y="7528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975" y="7399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8718" y="7328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1264" y="7132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3608" y="7132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88" y="8008"/>
                <a:ext cx="124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显示</a:t>
                </a:r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2022.8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79" y="6761"/>
                <a:ext cx="1567" cy="7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正式初版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  <a:sym typeface="+mn-ea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2023.2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982" y="8008"/>
                <a:ext cx="244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算法结果数据的存储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2023.4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781" y="6674"/>
                <a:ext cx="232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规控显示</a:t>
                </a:r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+</a:t>
                </a:r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扩展功能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2023.5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5818" y="7574"/>
                <a:ext cx="148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mviz2 </a:t>
                </a:r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初版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  <a:sym typeface="+mn-ea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2023.11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sp>
          <p:nvSpPr>
            <p:cNvPr id="30" name="椭圆 29"/>
            <p:cNvSpPr/>
            <p:nvPr/>
          </p:nvSpPr>
          <p:spPr>
            <a:xfrm>
              <a:off x="15538" y="2311"/>
              <a:ext cx="453" cy="4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729" y="3090"/>
              <a:ext cx="220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uss+</a:t>
              </a:r>
              <a:r>
                <a: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车身状态显示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2023.6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718" y="1620"/>
              <a:ext cx="124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T1J </a:t>
              </a:r>
              <a:r>
                <a: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项目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2023.7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929" y="1545"/>
              <a:ext cx="113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HAVP_J3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2023.11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80695" y="836930"/>
            <a:ext cx="2174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</a:t>
            </a:r>
            <a:r>
              <a:rPr lang="zh-CN" altLang="en-US" sz="28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发展</a:t>
            </a:r>
            <a:endParaRPr lang="zh-CN" altLang="en-US" sz="2800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028700" y="3961765"/>
            <a:ext cx="8706485" cy="440055"/>
            <a:chOff x="4611" y="4834"/>
            <a:chExt cx="13711" cy="693"/>
          </a:xfrm>
        </p:grpSpPr>
        <p:sp>
          <p:nvSpPr>
            <p:cNvPr id="66" name="文本框 65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只需要一台电脑，无需其他硬件即可实现采集、回灌、显示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传软件方案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31875" y="4559935"/>
            <a:ext cx="8706485" cy="440055"/>
            <a:chOff x="4611" y="4834"/>
            <a:chExt cx="13711" cy="693"/>
          </a:xfrm>
        </p:grpSpPr>
        <p:sp>
          <p:nvSpPr>
            <p:cNvPr id="69" name="文本框 68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 sz="1800">
                  <a:sym typeface="+mn-ea"/>
                </a:rPr>
                <a:t>采集的数据无须清洗，可直接用于回灌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免清洗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025525" y="5158105"/>
            <a:ext cx="8705850" cy="439420"/>
            <a:chOff x="4611" y="4834"/>
            <a:chExt cx="13710" cy="692"/>
          </a:xfrm>
        </p:grpSpPr>
        <p:sp>
          <p:nvSpPr>
            <p:cNvPr id="72" name="文本框 71"/>
            <p:cNvSpPr txBox="1"/>
            <p:nvPr/>
          </p:nvSpPr>
          <p:spPr>
            <a:xfrm>
              <a:off x="4950" y="4946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>
                  <a:solidFill>
                    <a:schemeClr val="tx1"/>
                  </a:solidFill>
                </a:rPr>
                <a:t>支持</a:t>
              </a:r>
              <a:r>
                <a:rPr lang="en-US" altLang="zh-CN">
                  <a:solidFill>
                    <a:schemeClr val="tx1"/>
                  </a:solidFill>
                </a:rPr>
                <a:t>Hil-Sim </a:t>
              </a:r>
              <a:r>
                <a:rPr lang="zh-CN" altLang="en-US">
                  <a:solidFill>
                    <a:schemeClr val="tx1"/>
                  </a:solidFill>
                </a:rPr>
                <a:t>回灌、</a:t>
              </a:r>
              <a:r>
                <a:rPr lang="en-US" altLang="zh-CN">
                  <a:solidFill>
                    <a:schemeClr val="tx1"/>
                  </a:solidFill>
                </a:rPr>
                <a:t>PC </a:t>
              </a:r>
              <a:r>
                <a:rPr lang="zh-CN" altLang="en-US">
                  <a:solidFill>
                    <a:schemeClr val="tx1"/>
                  </a:solidFill>
                </a:rPr>
                <a:t>端直接回灌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多种回灌方式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009015" y="5715635"/>
            <a:ext cx="8706485" cy="440055"/>
            <a:chOff x="4611" y="4834"/>
            <a:chExt cx="13711" cy="693"/>
          </a:xfrm>
        </p:grpSpPr>
        <p:sp>
          <p:nvSpPr>
            <p:cNvPr id="75" name="文本框 74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>
                  <a:solidFill>
                    <a:schemeClr val="tx1"/>
                  </a:solidFill>
                </a:rPr>
                <a:t>采集、显示、回灌相互解耦，互不影响</a:t>
              </a:r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模块解耦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7" name="爆炸形 2 6"/>
          <p:cNvSpPr/>
          <p:nvPr/>
        </p:nvSpPr>
        <p:spPr>
          <a:xfrm>
            <a:off x="191770" y="549275"/>
            <a:ext cx="2244725" cy="1022985"/>
          </a:xfrm>
          <a:prstGeom prst="irregularSeal2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mviz</a:t>
            </a:r>
            <a:r>
              <a:rPr lang="zh-CN" altLang="en-US"/>
              <a:t>长啥样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0195" y="1485265"/>
            <a:ext cx="8742680" cy="485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软件设计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第二章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2.1 mviz架构设计</a:t>
            </a:r>
            <a:endParaRPr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355850" y="5302250"/>
            <a:ext cx="9010650" cy="86296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18" name="圆角矩形 17"/>
          <p:cNvSpPr/>
          <p:nvPr/>
        </p:nvSpPr>
        <p:spPr>
          <a:xfrm>
            <a:off x="2356485" y="836930"/>
            <a:ext cx="9010015" cy="267779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1800"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65850" y="983615"/>
            <a:ext cx="1967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Application</a:t>
            </a:r>
            <a:endParaRPr 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470265" y="1597660"/>
            <a:ext cx="2449830" cy="16135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747010" y="1598295"/>
            <a:ext cx="5314950" cy="1621155"/>
            <a:chOff x="1323" y="3236"/>
            <a:chExt cx="8370" cy="2553"/>
          </a:xfrm>
        </p:grpSpPr>
        <p:sp>
          <p:nvSpPr>
            <p:cNvPr id="26" name="圆角矩形 25"/>
            <p:cNvSpPr/>
            <p:nvPr/>
          </p:nvSpPr>
          <p:spPr>
            <a:xfrm>
              <a:off x="1323" y="3236"/>
              <a:ext cx="8370" cy="255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endParaRPr 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721" y="4507"/>
              <a:ext cx="2306" cy="75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600" dirty="0">
                  <a:solidFill>
                    <a:srgbClr val="3D3A39"/>
                  </a:solidFill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  <a:sym typeface="+mn-ea"/>
                </a:rPr>
                <a:t>mviz_record</a:t>
              </a:r>
              <a:endPara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327" y="4508"/>
              <a:ext cx="2388" cy="75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600" dirty="0">
                  <a:solidFill>
                    <a:srgbClr val="3D3A39"/>
                  </a:solidFill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  <a:sym typeface="+mn-ea"/>
                </a:rPr>
                <a:t>mviz_display</a:t>
              </a:r>
              <a:endPara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7161" y="4561"/>
              <a:ext cx="2148" cy="70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600" dirty="0">
                  <a:solidFill>
                    <a:srgbClr val="3D3A39"/>
                  </a:solidFill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  <a:sym typeface="+mn-ea"/>
                </a:rPr>
                <a:t>mviz_replay</a:t>
              </a:r>
              <a:endPara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endParaRPr>
            </a:p>
          </p:txBody>
        </p:sp>
      </p:grpSp>
      <p:sp>
        <p:nvSpPr>
          <p:cNvPr id="54" name="圆角矩形 53"/>
          <p:cNvSpPr/>
          <p:nvPr/>
        </p:nvSpPr>
        <p:spPr>
          <a:xfrm>
            <a:off x="5446395" y="5446395"/>
            <a:ext cx="282892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linux+docker+ros</a:t>
            </a:r>
            <a:endParaRPr lang="en-US" altLang="zh-CN" sz="2400"/>
          </a:p>
        </p:txBody>
      </p:sp>
      <p:sp>
        <p:nvSpPr>
          <p:cNvPr id="45" name="圆角矩形 44"/>
          <p:cNvSpPr/>
          <p:nvPr/>
        </p:nvSpPr>
        <p:spPr>
          <a:xfrm>
            <a:off x="2406015" y="4006850"/>
            <a:ext cx="8960485" cy="86296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6" name="圆角矩形 45"/>
          <p:cNvSpPr/>
          <p:nvPr/>
        </p:nvSpPr>
        <p:spPr>
          <a:xfrm>
            <a:off x="5433060" y="4159885"/>
            <a:ext cx="282892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libflow/nanomsg</a:t>
            </a:r>
            <a:endParaRPr lang="en-US" altLang="zh-CN" sz="2400"/>
          </a:p>
        </p:txBody>
      </p:sp>
      <p:sp>
        <p:nvSpPr>
          <p:cNvPr id="47" name="文本框 46"/>
          <p:cNvSpPr txBox="1"/>
          <p:nvPr/>
        </p:nvSpPr>
        <p:spPr>
          <a:xfrm>
            <a:off x="4942205" y="1916430"/>
            <a:ext cx="1044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core</a:t>
            </a:r>
            <a:endParaRPr 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8902065" y="2316480"/>
            <a:ext cx="1750695" cy="4483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mviz_extension</a:t>
            </a:r>
            <a:endParaRPr 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840105" y="5157470"/>
            <a:ext cx="10593070" cy="635"/>
          </a:xfrm>
          <a:prstGeom prst="line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840105" y="3789045"/>
            <a:ext cx="10654665" cy="635"/>
          </a:xfrm>
          <a:prstGeom prst="line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054735" y="5507990"/>
            <a:ext cx="114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OS Layer</a:t>
            </a:r>
            <a:endParaRPr lang="en-US" altLang="zh-CN"/>
          </a:p>
        </p:txBody>
      </p:sp>
      <p:sp>
        <p:nvSpPr>
          <p:cNvPr id="52" name="文本框 51"/>
          <p:cNvSpPr txBox="1"/>
          <p:nvPr/>
        </p:nvSpPr>
        <p:spPr>
          <a:xfrm>
            <a:off x="911860" y="4144645"/>
            <a:ext cx="1351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Middleware</a:t>
            </a:r>
            <a:endParaRPr lang="en-US" altLang="zh-CN"/>
          </a:p>
          <a:p>
            <a:pPr algn="ctr"/>
            <a:r>
              <a:rPr lang="en-US" altLang="zh-CN"/>
              <a:t> Layer</a:t>
            </a:r>
            <a:endParaRPr lang="en-US" altLang="zh-CN"/>
          </a:p>
        </p:txBody>
      </p:sp>
      <p:sp>
        <p:nvSpPr>
          <p:cNvPr id="55" name="文本框 54"/>
          <p:cNvSpPr txBox="1"/>
          <p:nvPr/>
        </p:nvSpPr>
        <p:spPr>
          <a:xfrm>
            <a:off x="966470" y="1988820"/>
            <a:ext cx="130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Application</a:t>
            </a:r>
            <a:endParaRPr lang="en-US" altLang="zh-CN"/>
          </a:p>
          <a:p>
            <a:pPr algn="ctr"/>
            <a:r>
              <a:rPr lang="en-US" altLang="zh-CN"/>
              <a:t> Layer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264160" y="1125220"/>
            <a:ext cx="2127885" cy="4391025"/>
          </a:xfrm>
          <a:prstGeom prst="round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2.1 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数据链路设计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2450" y="2709545"/>
            <a:ext cx="16960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zh-CN" altLang="en-US" sz="2800" smtClean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 </a:t>
            </a:r>
            <a:endParaRPr lang="zh-CN" altLang="en-US" sz="2800"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/>
            <a:r>
              <a:rPr lang="zh-CN" altLang="en-US" sz="2800" smtClean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数据链路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7" name="图片 6" descr="mviz_apa_show 方案-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885" y="549275"/>
            <a:ext cx="7345680" cy="586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2.2 mviz_record </a:t>
            </a:r>
            <a:endParaRPr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407670" y="1051560"/>
          <a:ext cx="11142980" cy="5920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5715"/>
                <a:gridCol w="732726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数据来源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topic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 rowSpan="3"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底软各模块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imu、apa_gnss、uss、</a:t>
                      </a:r>
                      <a:r>
                        <a:rPr lang="zh-CN" altLang="en-US" sz="1800">
                          <a:sym typeface="+mn-ea"/>
                        </a:rPr>
                        <a:t>avm_settings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hmi_to_soc、</a:t>
                      </a:r>
                      <a:r>
                        <a:rPr lang="zh-CN" altLang="en-US"/>
                        <a:t>ihu_to_soc、soc_to_ihu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camera_stitching、</a:t>
                      </a:r>
                      <a:r>
                        <a:rPr lang="zh-CN" altLang="en-US" sz="1800">
                          <a:sym typeface="+mn-ea"/>
                        </a:rPr>
                        <a:t>bev_libflow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 rowSpan="7"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  <a:p>
                      <a:pPr algn="ctr">
                        <a:buNone/>
                      </a:pPr>
                      <a:endParaRPr lang="en-US" altLang="zh-CN"/>
                    </a:p>
                    <a:p>
                      <a:pPr algn="ctr">
                        <a:buNone/>
                      </a:pPr>
                      <a:endParaRPr lang="en-US" altLang="zh-CN"/>
                    </a:p>
                    <a:p>
                      <a:pPr algn="ctr">
                        <a:buNone/>
                      </a:pP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APA </a:t>
                      </a:r>
                      <a:r>
                        <a:rPr lang="zh-CN" altLang="en-US"/>
                        <a:t>各模块数据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apa_state_control、odometry_3d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raw_ins_ps、freespace、gridmap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uss_parkingspace_mviz、vis_parkingspace_to_ui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vis_parkingspace、vis_parkingspace_to_ui、cus_parkingspace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planning、planning_to_hmi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vehicle_control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vtr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rowSpan="2"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RTK</a:t>
                      </a:r>
                      <a:r>
                        <a:rPr lang="zh-CN" altLang="en-US"/>
                        <a:t>真值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odometry_3d_gt、</a:t>
                      </a:r>
                      <a:r>
                        <a:rPr lang="zh-CN" altLang="en-US" sz="1800">
                          <a:sym typeface="+mn-ea"/>
                        </a:rPr>
                        <a:t>odometry_3d_lz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parking_ins、</a:t>
                      </a:r>
                      <a:r>
                        <a:rPr lang="zh-CN" altLang="en-US" sz="1800">
                          <a:sym typeface="+mn-ea"/>
                        </a:rPr>
                        <a:t>parking_gns</a:t>
                      </a:r>
                      <a:r>
                        <a:rPr lang="en-US" altLang="zh-CN" sz="1800">
                          <a:sym typeface="+mn-ea"/>
                        </a:rPr>
                        <a:t>s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EYE-PPT模板">
  <a:themeElements>
    <a:clrScheme name="MINIEYE标准色">
      <a:dk1>
        <a:srgbClr val="000000"/>
      </a:dk1>
      <a:lt1>
        <a:srgbClr val="FFFFFF"/>
      </a:lt1>
      <a:dk2>
        <a:srgbClr val="3D3A39"/>
      </a:dk2>
      <a:lt2>
        <a:srgbClr val="BFBFBF"/>
      </a:lt2>
      <a:accent1>
        <a:srgbClr val="DB5150"/>
      </a:accent1>
      <a:accent2>
        <a:srgbClr val="C00000"/>
      </a:accent2>
      <a:accent3>
        <a:srgbClr val="FFC000"/>
      </a:accent3>
      <a:accent4>
        <a:srgbClr val="FF9999"/>
      </a:accent4>
      <a:accent5>
        <a:srgbClr val="EBDAE2"/>
      </a:accent5>
      <a:accent6>
        <a:srgbClr val="C2DFFD"/>
      </a:accent6>
      <a:hlink>
        <a:srgbClr val="0563C1"/>
      </a:hlink>
      <a:folHlink>
        <a:srgbClr val="954F72"/>
      </a:folHlink>
    </a:clrScheme>
    <a:fontScheme name="MINIEYE标准字体">
      <a:majorFont>
        <a:latin typeface="OPPOSans B"/>
        <a:ea typeface="OPPOSans B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perspectiveAbove"/>
          <a:lightRig rig="threePt" dir="t"/>
        </a:scene3d>
      </a:spPr>
      <a:bodyPr anchor="ctr"/>
      <a:lstStyle>
        <a:defPPr algn="ctr" eaLnBrk="1" fontAlgn="auto" hangingPunct="1">
          <a:spcBef>
            <a:spcPts val="0"/>
          </a:spcBef>
          <a:spcAft>
            <a:spcPts val="0"/>
          </a:spcAft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MINIEYE-PPT模板</Template>
  <TotalTime>0</TotalTime>
  <Words>4540</Words>
  <Application>WPS 演示</Application>
  <PresentationFormat>宽屏</PresentationFormat>
  <Paragraphs>523</Paragraphs>
  <Slides>34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6" baseType="lpstr">
      <vt:lpstr>Arial</vt:lpstr>
      <vt:lpstr>宋体</vt:lpstr>
      <vt:lpstr>Wingdings</vt:lpstr>
      <vt:lpstr>Calibri</vt:lpstr>
      <vt:lpstr>微软雅黑 Light</vt:lpstr>
      <vt:lpstr>Droid Sans Fallback</vt:lpstr>
      <vt:lpstr>OPPOSans B</vt:lpstr>
      <vt:lpstr>OPPOSans R</vt:lpstr>
      <vt:lpstr>OPPOSans L</vt:lpstr>
      <vt:lpstr>OPPOSans H</vt:lpstr>
      <vt:lpstr>AR PL UKai CN</vt:lpstr>
      <vt:lpstr>黑体</vt:lpstr>
      <vt:lpstr>Wingdings</vt:lpstr>
      <vt:lpstr>微软雅黑</vt:lpstr>
      <vt:lpstr>Arial Unicode MS</vt:lpstr>
      <vt:lpstr>等线</vt:lpstr>
      <vt:lpstr>东文宋体</vt:lpstr>
      <vt:lpstr>AR PL UKai HK</vt:lpstr>
      <vt:lpstr>OpenSymbol</vt:lpstr>
      <vt:lpstr>OPPOSans L</vt:lpstr>
      <vt:lpstr>Gubbi</vt:lpstr>
      <vt:lpstr>MINIEYE-PPT模板</vt:lpstr>
      <vt:lpstr>Mviz工具介绍和使用方法</vt:lpstr>
      <vt:lpstr>PowerPoint 演示文稿</vt:lpstr>
      <vt:lpstr>1. Mviz概述</vt:lpstr>
      <vt:lpstr>1. Mviz概述</vt:lpstr>
      <vt:lpstr>1. mviz 概述</vt:lpstr>
      <vt:lpstr>软件设计</vt:lpstr>
      <vt:lpstr>2.1 mviz架构设计</vt:lpstr>
      <vt:lpstr>2.1 mviz--apa 数据链路设计</vt:lpstr>
      <vt:lpstr>2.2 mviz_record </vt:lpstr>
      <vt:lpstr>2.2 mviz_record </vt:lpstr>
      <vt:lpstr>2.3 mviz_dispaly</vt:lpstr>
      <vt:lpstr>2.4 mviz_display界面</vt:lpstr>
      <vt:lpstr>2.5 mviz_plugin</vt:lpstr>
      <vt:lpstr>2.6 mviz_replay</vt:lpstr>
      <vt:lpstr>2.7 mviz_replay_pc_mode</vt:lpstr>
      <vt:lpstr>2.7 mviz_replay</vt:lpstr>
      <vt:lpstr>2.8 mviz_extension</vt:lpstr>
      <vt:lpstr>2.9 mviz软件性能--性能数据</vt:lpstr>
      <vt:lpstr>mviz 开发计划</vt:lpstr>
      <vt:lpstr>3.1 mviz需求导入</vt:lpstr>
      <vt:lpstr>3.2 mviz的开发流程</vt:lpstr>
      <vt:lpstr>3.2 mviz_version_release</vt:lpstr>
      <vt:lpstr>3.3 mviz_apa 应用</vt:lpstr>
      <vt:lpstr>mviz 使用说明</vt:lpstr>
      <vt:lpstr>4.1 mviz环境搭建</vt:lpstr>
      <vt:lpstr>4.1 mviz 实车模式使用方法</vt:lpstr>
      <vt:lpstr>4.1 mviz台架回灌使用方法</vt:lpstr>
      <vt:lpstr>4.1 mviz_replay使用方法</vt:lpstr>
      <vt:lpstr>4.2 mviz的使用问题总结</vt:lpstr>
      <vt:lpstr>4.3 Mviz_FQA</vt:lpstr>
      <vt:lpstr>mviz 未来工作计划</vt:lpstr>
      <vt:lpstr>5. mviz 未来的工作计划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MINIEYE PPT模板 使用简介</dc:title>
  <dc:creator>刘 文浩</dc:creator>
  <cp:lastModifiedBy>wingboy</cp:lastModifiedBy>
  <cp:revision>356</cp:revision>
  <dcterms:created xsi:type="dcterms:W3CDTF">2023-11-28T09:57:39Z</dcterms:created>
  <dcterms:modified xsi:type="dcterms:W3CDTF">2023-11-28T09:57:39Z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2052-11.1.0.11698</vt:lpwstr>
  </property>
</Properties>
</file>